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736" r:id="rId2"/>
    <p:sldMasterId id="2147483748" r:id="rId3"/>
  </p:sldMasterIdLst>
  <p:notesMasterIdLst>
    <p:notesMasterId r:id="rId63"/>
  </p:notesMasterIdLst>
  <p:sldIdLst>
    <p:sldId id="257" r:id="rId4"/>
    <p:sldId id="329" r:id="rId5"/>
    <p:sldId id="317" r:id="rId6"/>
    <p:sldId id="319" r:id="rId7"/>
    <p:sldId id="318" r:id="rId8"/>
    <p:sldId id="289" r:id="rId9"/>
    <p:sldId id="278" r:id="rId10"/>
    <p:sldId id="283" r:id="rId11"/>
    <p:sldId id="284" r:id="rId12"/>
    <p:sldId id="286" r:id="rId13"/>
    <p:sldId id="285" r:id="rId14"/>
    <p:sldId id="323" r:id="rId15"/>
    <p:sldId id="324" r:id="rId16"/>
    <p:sldId id="325" r:id="rId17"/>
    <p:sldId id="270" r:id="rId18"/>
    <p:sldId id="328" r:id="rId19"/>
    <p:sldId id="330" r:id="rId20"/>
    <p:sldId id="326" r:id="rId21"/>
    <p:sldId id="292" r:id="rId22"/>
    <p:sldId id="333" r:id="rId23"/>
    <p:sldId id="334" r:id="rId24"/>
    <p:sldId id="335" r:id="rId25"/>
    <p:sldId id="339" r:id="rId26"/>
    <p:sldId id="340" r:id="rId27"/>
    <p:sldId id="338" r:id="rId28"/>
    <p:sldId id="336" r:id="rId29"/>
    <p:sldId id="337" r:id="rId30"/>
    <p:sldId id="342" r:id="rId31"/>
    <p:sldId id="331" r:id="rId32"/>
    <p:sldId id="315" r:id="rId33"/>
    <p:sldId id="332" r:id="rId34"/>
    <p:sldId id="341" r:id="rId35"/>
    <p:sldId id="343" r:id="rId36"/>
    <p:sldId id="345" r:id="rId37"/>
    <p:sldId id="346" r:id="rId38"/>
    <p:sldId id="347" r:id="rId39"/>
    <p:sldId id="349" r:id="rId40"/>
    <p:sldId id="350" r:id="rId41"/>
    <p:sldId id="348" r:id="rId42"/>
    <p:sldId id="344"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5" r:id="rId56"/>
    <p:sldId id="366" r:id="rId57"/>
    <p:sldId id="367" r:id="rId58"/>
    <p:sldId id="368" r:id="rId59"/>
    <p:sldId id="370" r:id="rId60"/>
    <p:sldId id="371" r:id="rId61"/>
    <p:sldId id="363"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27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00FF00"/>
    <a:srgbClr val="800080"/>
    <a:srgbClr val="BBE3FF"/>
    <a:srgbClr val="00FFFF"/>
    <a:srgbClr val="FF9472"/>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87971" autoAdjust="0"/>
  </p:normalViewPr>
  <p:slideViewPr>
    <p:cSldViewPr snapToGrid="0" showGuides="1">
      <p:cViewPr varScale="1">
        <p:scale>
          <a:sx n="81" d="100"/>
          <a:sy n="81" d="100"/>
        </p:scale>
        <p:origin x="1674" y="84"/>
      </p:cViewPr>
      <p:guideLst>
        <p:guide orient="horz" pos="2280"/>
        <p:guide pos="2784"/>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446AF1-5F08-5242-B446-FC9B4894EC9E}" type="datetimeFigureOut">
              <a:rPr lang="en-US" smtClean="0"/>
              <a:t>4/21/2014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933857-5ADC-D64F-B786-1C80C7B34BDD}" type="slidenum">
              <a:rPr lang="en-US" smtClean="0"/>
              <a:t>‹#›</a:t>
            </a:fld>
            <a:endParaRPr lang="en-US"/>
          </a:p>
        </p:txBody>
      </p:sp>
    </p:spTree>
    <p:extLst>
      <p:ext uri="{BB962C8B-B14F-4D97-AF65-F5344CB8AC3E}">
        <p14:creationId xmlns:p14="http://schemas.microsoft.com/office/powerpoint/2010/main" val="14066157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this is a mass spectrometer, we can distinguish and compare ratios of different isotopes of a given element or compound. </a:t>
            </a:r>
          </a:p>
          <a:p>
            <a:r>
              <a:rPr lang="en-US" baseline="0" dirty="0" smtClean="0"/>
              <a:t>-In the </a:t>
            </a:r>
            <a:r>
              <a:rPr lang="en-US" baseline="0" dirty="0" err="1" smtClean="0"/>
              <a:t>sims</a:t>
            </a:r>
            <a:r>
              <a:rPr lang="en-US" baseline="0" dirty="0" smtClean="0"/>
              <a:t> configuration, there are two configurations to detect secondary ions. </a:t>
            </a:r>
          </a:p>
          <a:p>
            <a:endParaRPr lang="en-US" baseline="0" dirty="0" smtClean="0"/>
          </a:p>
          <a:p>
            <a:r>
              <a:rPr lang="en-US" baseline="0" dirty="0" smtClean="0"/>
              <a:t>In the first configuration the magnet has a fixed field strength. In this configuration:</a:t>
            </a:r>
          </a:p>
          <a:p>
            <a:endParaRPr lang="en-US" baseline="0" dirty="0" smtClean="0"/>
          </a:p>
          <a:p>
            <a:r>
              <a:rPr lang="en-US" baseline="0" dirty="0" smtClean="0"/>
              <a:t>-the lighter isotopes are more sharply bent in their travel path when compared to heavier isotopes. At the end of the travel path we have </a:t>
            </a:r>
          </a:p>
          <a:p>
            <a:endParaRPr lang="en-US" baseline="0" dirty="0" smtClean="0"/>
          </a:p>
          <a:p>
            <a:r>
              <a:rPr lang="en-US" baseline="0" dirty="0" smtClean="0"/>
              <a:t>multiple collectors to detect and count each </a:t>
            </a:r>
            <a:r>
              <a:rPr lang="en-US" baseline="0" dirty="0" err="1" smtClean="0"/>
              <a:t>isotopologue</a:t>
            </a:r>
            <a:r>
              <a:rPr lang="en-US" baseline="0" dirty="0" smtClean="0"/>
              <a:t>. This is referred to as a “multi-collection” configuration. </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a:t>
            </a:fld>
            <a:endParaRPr lang="en-US"/>
          </a:p>
        </p:txBody>
      </p:sp>
    </p:spTree>
    <p:extLst>
      <p:ext uri="{BB962C8B-B14F-4D97-AF65-F5344CB8AC3E}">
        <p14:creationId xmlns:p14="http://schemas.microsoft.com/office/powerpoint/2010/main" val="1852667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11</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12</a:t>
            </a:fld>
            <a:endParaRPr lang="en-US"/>
          </a:p>
        </p:txBody>
      </p:sp>
    </p:spTree>
    <p:extLst>
      <p:ext uri="{BB962C8B-B14F-4D97-AF65-F5344CB8AC3E}">
        <p14:creationId xmlns:p14="http://schemas.microsoft.com/office/powerpoint/2010/main" val="56723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a more detailed</a:t>
            </a:r>
            <a:r>
              <a:rPr lang="en-US" baseline="0" dirty="0" smtClean="0"/>
              <a:t> schematic of the SIMS what we can see is that there are many </a:t>
            </a:r>
            <a:r>
              <a:rPr lang="en-US" baseline="0" dirty="0" err="1" smtClean="0"/>
              <a:t>many</a:t>
            </a:r>
            <a:r>
              <a:rPr lang="en-US" baseline="0" dirty="0" smtClean="0"/>
              <a:t> lenses that need to be adjusted in order to do focusing. The flight paths of the primary ion beam, the electrons from the electron gun, and the secondary ions produced all need to be focused well, in order to produce meaningful data. Like the electron microprobe, the focusing is achieved through the use of electrostatic lenses. In addition, there are several places along flight paths where we have slits and apertures, to assist with tuning. These essentially cut out primary and secondary ions.  Essentially when tuning up a beam its important to consider how big of an area you can reasonably analyze. Once you know that you can see how well you can focus the beam and see how small you can get it and what kind of beam shape you can achieve. If the beam is too large and/or poorly shaped, you can then introduce slits and apertures to make a smaller beam that’s better shaped.</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15</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know if we are tuning the beam properly?</a:t>
            </a:r>
            <a:r>
              <a:rPr lang="en-US" baseline="0" dirty="0" smtClean="0"/>
              <a:t> To help us with this, the SIMS is equipped with a channel plate, which is a  detector that can image the secondary ions.</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16</a:t>
            </a:fld>
            <a:endParaRPr lang="en-US"/>
          </a:p>
        </p:txBody>
      </p:sp>
    </p:spTree>
    <p:extLst>
      <p:ext uri="{BB962C8B-B14F-4D97-AF65-F5344CB8AC3E}">
        <p14:creationId xmlns:p14="http://schemas.microsoft.com/office/powerpoint/2010/main" val="249178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a channel plate? Essentially it is an array of tiny electron multipliers. When a secondary ion hits the channel</a:t>
            </a:r>
            <a:r>
              <a:rPr lang="en-US" baseline="0" dirty="0" smtClean="0"/>
              <a:t> plate the signal is converted to an electron, which then cascades through the electron </a:t>
            </a:r>
            <a:r>
              <a:rPr lang="en-US" baseline="0" dirty="0" err="1" smtClean="0"/>
              <a:t>multipler</a:t>
            </a:r>
            <a:r>
              <a:rPr lang="en-US" baseline="0" dirty="0" smtClean="0"/>
              <a:t>. The electron signal is then processed and converted into an image.</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17</a:t>
            </a:fld>
            <a:endParaRPr lang="en-US"/>
          </a:p>
        </p:txBody>
      </p:sp>
    </p:spTree>
    <p:extLst>
      <p:ext uri="{BB962C8B-B14F-4D97-AF65-F5344CB8AC3E}">
        <p14:creationId xmlns:p14="http://schemas.microsoft.com/office/powerpoint/2010/main" val="2173383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further take advantage of imaging for beam tuning by having</a:t>
            </a:r>
            <a:r>
              <a:rPr lang="en-US" baseline="0" dirty="0" smtClean="0"/>
              <a:t> a sample with an easy to recognize pattern. Most SIMS labs nowadays have mesh, or grid, tuning samples. Here we can see an example of a SIMS sample holder with a copper grid pressed into an aluminum backing. With the channel plate we can then detect 27Al secondary ions to produce an image. For tuning of the secondary ion flight path, we can optimize the image of the grid with lens alignment that gets rid of tilt and aberration. For other parts of the instrument like primary beam tuning and electron gun tuning we can also take advantage of images projected onto the channel plate, and we can adjust lenses to get the desired image we know correspond to well-focused part of the flight path. In addition we can use the channel plate to see how wide or narrow slits are, and how big or small the sputtered region will be with certain apertures put into place.</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18</a:t>
            </a:fld>
            <a:endParaRPr lang="en-US"/>
          </a:p>
        </p:txBody>
      </p:sp>
    </p:spTree>
    <p:extLst>
      <p:ext uri="{BB962C8B-B14F-4D97-AF65-F5344CB8AC3E}">
        <p14:creationId xmlns:p14="http://schemas.microsoft.com/office/powerpoint/2010/main" val="100808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19</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a more detailed</a:t>
            </a:r>
            <a:r>
              <a:rPr lang="en-US" baseline="0" dirty="0" smtClean="0"/>
              <a:t> schematic of the SIMS what we can see is that there are many </a:t>
            </a:r>
            <a:r>
              <a:rPr lang="en-US" baseline="0" dirty="0" err="1" smtClean="0"/>
              <a:t>many</a:t>
            </a:r>
            <a:r>
              <a:rPr lang="en-US" baseline="0" dirty="0" smtClean="0"/>
              <a:t> lenses that need to be adjusted in order to do focusing. The flight paths of the primary ion beam, the electrons from the electron gun, and the secondary ions produced all need to be focused well, in order to produce meaningful data. Like the electron microprobe, the focusing is achieved through the use of electrostatic lenses. In addition, there are several places along flight paths where we have slits and apertures, to assist with tuning. These essentially cut out primary and secondary ions.  Essentially when tuning up a beam its important to consider how big of an area you can reasonably analyze. Once you know that you can see how well you can focus the beam and see how small you can get it and what kind of beam shape you can achieve. If the beam is too large and/or poorly shaped, you can then introduce slits and apertures to make a smaller beam that’s better shaped.</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20</a:t>
            </a:fld>
            <a:endParaRPr lang="en-US"/>
          </a:p>
        </p:txBody>
      </p:sp>
    </p:spTree>
    <p:extLst>
      <p:ext uri="{BB962C8B-B14F-4D97-AF65-F5344CB8AC3E}">
        <p14:creationId xmlns:p14="http://schemas.microsoft.com/office/powerpoint/2010/main" val="1590041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however, we only</a:t>
            </a:r>
            <a:r>
              <a:rPr lang="en-US" baseline="0" dirty="0" smtClean="0"/>
              <a:t> have to close one or two slits, because we can achieve good alignment through other focusing mechanisms.</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23</a:t>
            </a:fld>
            <a:endParaRPr lang="en-US"/>
          </a:p>
        </p:txBody>
      </p:sp>
    </p:spTree>
    <p:extLst>
      <p:ext uri="{BB962C8B-B14F-4D97-AF65-F5344CB8AC3E}">
        <p14:creationId xmlns:p14="http://schemas.microsoft.com/office/powerpoint/2010/main" val="3726400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a more detailed</a:t>
            </a:r>
            <a:r>
              <a:rPr lang="en-US" baseline="0" dirty="0" smtClean="0"/>
              <a:t> schematic of the SIMS what we can see is that there are many </a:t>
            </a:r>
            <a:r>
              <a:rPr lang="en-US" baseline="0" dirty="0" err="1" smtClean="0"/>
              <a:t>many</a:t>
            </a:r>
            <a:r>
              <a:rPr lang="en-US" baseline="0" dirty="0" smtClean="0"/>
              <a:t> lenses that need to be adjusted in order to do focusing. The flight paths of the primary ion beam, the electrons from the electron gun, and the secondary ions produced all need to be focused well, in order to produce meaningful data. Like the electron microprobe, the focusing is achieved through the use of electrostatic lenses. In addition, there are several places along flight paths where we have slits and apertures, to assist with tuning. These essentially cut out primary and secondary ions.  Essentially when tuning up a beam its important to consider how big of an area you can reasonably analyze. Once you know that you can see how well you can focus the beam and see how small you can get it and what kind of beam shape you can achieve. If the beam is too large and/or poorly shaped, you can then introduce slits and apertures to make a smaller beam that’s better shaped.</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24</a:t>
            </a:fld>
            <a:endParaRPr lang="en-US"/>
          </a:p>
        </p:txBody>
      </p:sp>
    </p:spTree>
    <p:extLst>
      <p:ext uri="{BB962C8B-B14F-4D97-AF65-F5344CB8AC3E}">
        <p14:creationId xmlns:p14="http://schemas.microsoft.com/office/powerpoint/2010/main" val="322521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second type of collection, the magnet</a:t>
            </a:r>
            <a:r>
              <a:rPr lang="en-US" baseline="0" dirty="0" smtClean="0"/>
              <a:t> strength is varied, which allows isotopes of different masses to be steered onto one detector. This is referred to as either peak-jumping or mono-collection.</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3</a:t>
            </a:fld>
            <a:endParaRPr lang="en-US"/>
          </a:p>
        </p:txBody>
      </p:sp>
    </p:spTree>
    <p:extLst>
      <p:ext uri="{BB962C8B-B14F-4D97-AF65-F5344CB8AC3E}">
        <p14:creationId xmlns:p14="http://schemas.microsoft.com/office/powerpoint/2010/main" val="364312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25</a:t>
            </a:fld>
            <a:endParaRPr lang="en-US"/>
          </a:p>
        </p:txBody>
      </p:sp>
    </p:spTree>
    <p:extLst>
      <p:ext uri="{BB962C8B-B14F-4D97-AF65-F5344CB8AC3E}">
        <p14:creationId xmlns:p14="http://schemas.microsoft.com/office/powerpoint/2010/main" val="57373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26</a:t>
            </a:fld>
            <a:endParaRPr lang="en-US"/>
          </a:p>
        </p:txBody>
      </p:sp>
    </p:spTree>
    <p:extLst>
      <p:ext uri="{BB962C8B-B14F-4D97-AF65-F5344CB8AC3E}">
        <p14:creationId xmlns:p14="http://schemas.microsoft.com/office/powerpoint/2010/main" val="80741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Cracks and</a:t>
            </a:r>
            <a:r>
              <a:rPr lang="en-US" baseline="0" dirty="0" smtClean="0"/>
              <a:t> pits should be avoided during SIMS analysis because they often have contaminants in them, either from natural processes, or from sample preparation, including epoxy or other mounting materials, and residual grit from polishing.</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29</a:t>
            </a:fld>
            <a:endParaRPr lang="en-US"/>
          </a:p>
        </p:txBody>
      </p:sp>
    </p:spTree>
    <p:extLst>
      <p:ext uri="{BB962C8B-B14F-4D97-AF65-F5344CB8AC3E}">
        <p14:creationId xmlns:p14="http://schemas.microsoft.com/office/powerpoint/2010/main" val="1359751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even with the UV LED, it is difficult to optically distinguish features</a:t>
            </a:r>
            <a:r>
              <a:rPr lang="en-US" baseline="0" dirty="0" smtClean="0"/>
              <a:t> less than 1 micron in size.</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30</a:t>
            </a:fld>
            <a:endParaRPr lang="en-US"/>
          </a:p>
        </p:txBody>
      </p:sp>
    </p:spTree>
    <p:extLst>
      <p:ext uri="{BB962C8B-B14F-4D97-AF65-F5344CB8AC3E}">
        <p14:creationId xmlns:p14="http://schemas.microsoft.com/office/powerpoint/2010/main" val="3961030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32</a:t>
            </a:fld>
            <a:endParaRPr lang="en-US"/>
          </a:p>
        </p:txBody>
      </p:sp>
    </p:spTree>
    <p:extLst>
      <p:ext uri="{BB962C8B-B14F-4D97-AF65-F5344CB8AC3E}">
        <p14:creationId xmlns:p14="http://schemas.microsoft.com/office/powerpoint/2010/main" val="248270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Ootolith</a:t>
            </a:r>
            <a:r>
              <a:rPr lang="en-US" dirty="0" smtClean="0"/>
              <a:t> = calcifies</a:t>
            </a:r>
            <a:r>
              <a:rPr lang="en-US" baseline="0" dirty="0" smtClean="0"/>
              <a:t> structure in the inner ear of fish. One annulus per year.</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34</a:t>
            </a:fld>
            <a:endParaRPr lang="en-US"/>
          </a:p>
        </p:txBody>
      </p:sp>
    </p:spTree>
    <p:extLst>
      <p:ext uri="{BB962C8B-B14F-4D97-AF65-F5344CB8AC3E}">
        <p14:creationId xmlns:p14="http://schemas.microsoft.com/office/powerpoint/2010/main" val="843742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39F0CD-6EC2-48B4-B66B-9C61C4D867F0}" type="slidenum">
              <a:rPr lang="en-US" altLang="en-US"/>
              <a:pPr/>
              <a:t>40</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sz="700" baseline="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497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4CF84B-3661-4E45-8CBF-2A6E27BC4ED7}" type="slidenum">
              <a:rPr lang="en-US" altLang="en-US"/>
              <a:pPr/>
              <a:t>41</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5202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D999DA-D53A-4B07-9F1C-76E7BB05ED49}" type="slidenum">
              <a:rPr lang="en-US" altLang="en-US"/>
              <a:pPr/>
              <a:t>42</a:t>
            </a:fld>
            <a:endParaRPr lang="en-US"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a:t>On earth we see evidence of mass dependent fractionation in other rocks and waters and when comparing delta 18O to delta 17O, these data define the terrestrial fractionation line, which unsurprisingly has a slope of about ½.</a:t>
            </a:r>
          </a:p>
        </p:txBody>
      </p:sp>
    </p:spTree>
    <p:extLst>
      <p:ext uri="{BB962C8B-B14F-4D97-AF65-F5344CB8AC3E}">
        <p14:creationId xmlns:p14="http://schemas.microsoft.com/office/powerpoint/2010/main" val="154700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A9DF4-2F55-449B-A25A-0933C2B5A0E7}" type="slidenum">
              <a:rPr lang="en-US" altLang="en-US"/>
              <a:pPr/>
              <a:t>43</a:t>
            </a:fld>
            <a:endParaRPr lang="en-US" alt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9571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Rick </a:t>
            </a:r>
            <a:r>
              <a:rPr lang="en-US" dirty="0" err="1" smtClean="0"/>
              <a:t>Hervig</a:t>
            </a:r>
            <a:r>
              <a:rPr lang="en-US" dirty="0" smtClean="0"/>
              <a:t>,</a:t>
            </a:r>
            <a:r>
              <a:rPr lang="en-US" baseline="0" dirty="0" smtClean="0"/>
              <a:t> SIMS specialist at ASU</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4</a:t>
            </a:fld>
            <a:endParaRPr lang="en-US"/>
          </a:p>
        </p:txBody>
      </p:sp>
    </p:spTree>
    <p:extLst>
      <p:ext uri="{BB962C8B-B14F-4D97-AF65-F5344CB8AC3E}">
        <p14:creationId xmlns:p14="http://schemas.microsoft.com/office/powerpoint/2010/main" val="4165817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429B9-5A47-4B21-96DB-B2F28CC17B40}" type="slidenum">
              <a:rPr lang="en-US" altLang="en-US">
                <a:solidFill>
                  <a:srgbClr val="000000"/>
                </a:solidFill>
              </a:rPr>
              <a:pPr/>
              <a:t>44</a:t>
            </a:fld>
            <a:endParaRPr lang="en-US" altLang="en-US">
              <a:solidFill>
                <a:srgbClr val="000000"/>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98818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A9DF4-2F55-449B-A25A-0933C2B5A0E7}" type="slidenum">
              <a:rPr lang="en-US" altLang="en-US"/>
              <a:pPr/>
              <a:t>45</a:t>
            </a:fld>
            <a:endParaRPr lang="en-US" alt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altLang="en-US"/>
              <a:t>In contrast materials from chondrites plot along a slope 1 line meaning their ratio of 17 to 18 oxygen in all of these data are 1 to 1. This indicates that chondritic materials fractionated by a mass independent process, completely different than the mass dependent processes that occur on Earth. Because these materials plot along a slope 1 we can define their oxygen isotope ratios in terms of capital delta 17O, which is the per mil deviation in delta 17, relative to the terrestrial fractionation line. Of particular interest is that all chondrite data are enriched in heavy isotopes when compared to the value of the Sun, which, based on its mass can be inferred to represent the bulk oxygen isotope ratio of the solar system itself. Not only that, but theres a wide variability of fractionation, as some measurements of water in chondrite matrices, like this data from sakamor et al 2007, have a capital delta 17 value of +85 per mil, which is over 100 per mil greater than the sun. So overall what kind of mass independent process could have led to these observed values?</a:t>
            </a:r>
          </a:p>
          <a:p>
            <a:endParaRPr lang="en-US" altLang="en-US"/>
          </a:p>
          <a:p>
            <a:r>
              <a:rPr lang="en-US" altLang="en-US"/>
              <a:t> </a:t>
            </a:r>
          </a:p>
          <a:p>
            <a:endParaRPr lang="en-US" altLang="en-US"/>
          </a:p>
          <a:p>
            <a:r>
              <a:rPr lang="en-US" altLang="en-US"/>
              <a:t>You can see that it plots at the light isotope endmember of this fractionation. And the heavy oxygen isotope endmember consists of chondritic water.</a:t>
            </a:r>
          </a:p>
          <a:p>
            <a:endParaRPr lang="en-US" altLang="en-US"/>
          </a:p>
          <a:p>
            <a:endParaRPr lang="en-US" altLang="en-US"/>
          </a:p>
          <a:p>
            <a:r>
              <a:rPr lang="en-US" altLang="en-US"/>
              <a:t>In the 1970’s some of the first high precision measurements of extraterrestrial materials were performed by Bob Clayton and Larry Grossman. This was brought mainly by labs gearing up for studying samples returned from the moon, and fortuitously by a meteorite fall in Mexico in 1969 called Allende, which contains large and abundant CAIs. Their mineralogy has been interpreted as the product of primary condensation from extremely hot gas in the early solar nebula. Therefore, the oxygen isotope ratios of minerals in CAIs constrain the oxygen isotope ratio of the early solar nebula itself.</a:t>
            </a:r>
          </a:p>
        </p:txBody>
      </p:sp>
    </p:spTree>
    <p:extLst>
      <p:ext uri="{BB962C8B-B14F-4D97-AF65-F5344CB8AC3E}">
        <p14:creationId xmlns:p14="http://schemas.microsoft.com/office/powerpoint/2010/main" val="3616001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10721-5617-421A-AE48-63FB435F2E60}" type="slidenum">
              <a:rPr lang="en-US" altLang="en-US">
                <a:solidFill>
                  <a:srgbClr val="000000"/>
                </a:solidFill>
              </a:rPr>
              <a:pPr/>
              <a:t>48</a:t>
            </a:fld>
            <a:endParaRPr lang="en-US" altLang="en-US">
              <a:solidFill>
                <a:srgbClr val="000000"/>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75853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14B2C-A757-4E43-8173-2D63727B5119}" type="slidenum">
              <a:rPr lang="en-US" altLang="en-US"/>
              <a:pPr/>
              <a:t>53</a:t>
            </a:fld>
            <a:endParaRPr lang="en-US" alt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658366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4F70D-D7B3-43A4-B52F-EC55C05812CC}" type="slidenum">
              <a:rPr lang="en-US" altLang="en-US"/>
              <a:pPr/>
              <a:t>54</a:t>
            </a:fld>
            <a:endParaRPr lang="en-US" alt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10796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39F5E-FC3F-4401-A650-25F410242F4E}" type="slidenum">
              <a:rPr lang="en-US" altLang="en-US"/>
              <a:pPr/>
              <a:t>55</a:t>
            </a:fld>
            <a:endParaRPr lang="en-US" alt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75917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0491F-F9C4-42AC-984C-55558F91BA52}" type="slidenum">
              <a:rPr lang="en-US" altLang="en-US"/>
              <a:pPr/>
              <a:t>57</a:t>
            </a:fld>
            <a:endParaRPr lang="en-US" alt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06840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58</a:t>
            </a:fld>
            <a:endParaRPr lang="en-US"/>
          </a:p>
        </p:txBody>
      </p:sp>
    </p:spTree>
    <p:extLst>
      <p:ext uri="{BB962C8B-B14F-4D97-AF65-F5344CB8AC3E}">
        <p14:creationId xmlns:p14="http://schemas.microsoft.com/office/powerpoint/2010/main" val="3497045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59</a:t>
            </a:fld>
            <a:endParaRPr lang="en-US"/>
          </a:p>
        </p:txBody>
      </p:sp>
    </p:spTree>
    <p:extLst>
      <p:ext uri="{BB962C8B-B14F-4D97-AF65-F5344CB8AC3E}">
        <p14:creationId xmlns:p14="http://schemas.microsoft.com/office/powerpoint/2010/main" val="189367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Courtesy of Rick </a:t>
            </a:r>
            <a:r>
              <a:rPr lang="en-US" dirty="0" err="1" smtClean="0"/>
              <a:t>Hervig</a:t>
            </a:r>
            <a:r>
              <a:rPr lang="en-US" dirty="0" smtClean="0"/>
              <a:t>,</a:t>
            </a:r>
            <a:r>
              <a:rPr lang="en-US" baseline="0" dirty="0" smtClean="0"/>
              <a:t> SIMS specialist at ASU</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5</a:t>
            </a:fld>
            <a:endParaRPr lang="en-US"/>
          </a:p>
        </p:txBody>
      </p:sp>
    </p:spTree>
    <p:extLst>
      <p:ext uri="{BB962C8B-B14F-4D97-AF65-F5344CB8AC3E}">
        <p14:creationId xmlns:p14="http://schemas.microsoft.com/office/powerpoint/2010/main" val="188410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elements on the periodic table are ionized by SIMS, but</a:t>
            </a:r>
            <a:r>
              <a:rPr lang="en-US" baseline="0" dirty="0" smtClean="0"/>
              <a:t> they are ionized with different sources. Positively charged primary ion sources produce negatively charged secondary ions, while negatively charged primary ions yield positively charged secondary ions. An important consideration when using SIMS is the ionization efficiency of the sample. The ionization efficiency is directly related to counting statistics, and therefore the precision that can be achieved. The ionization efficiency itself is influences by the bonding characteristics and the structural characteristics of the samples that you are analyzing.</a:t>
            </a:r>
            <a:endParaRPr lang="en-US" dirty="0"/>
          </a:p>
        </p:txBody>
      </p:sp>
      <p:sp>
        <p:nvSpPr>
          <p:cNvPr id="4" name="Slide Number Placeholder 3"/>
          <p:cNvSpPr>
            <a:spLocks noGrp="1"/>
          </p:cNvSpPr>
          <p:nvPr>
            <p:ph type="sldNum" sz="quarter" idx="10"/>
          </p:nvPr>
        </p:nvSpPr>
        <p:spPr/>
        <p:txBody>
          <a:bodyPr/>
          <a:lstStyle/>
          <a:p>
            <a:fld id="{EB933857-5ADC-D64F-B786-1C80C7B34BDD}" type="slidenum">
              <a:rPr lang="en-US" smtClean="0"/>
              <a:t>6</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7</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8</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9</a:t>
            </a:fld>
            <a:endParaRPr lang="en-US"/>
          </a:p>
        </p:txBody>
      </p:sp>
    </p:spTree>
    <p:extLst>
      <p:ext uri="{BB962C8B-B14F-4D97-AF65-F5344CB8AC3E}">
        <p14:creationId xmlns:p14="http://schemas.microsoft.com/office/powerpoint/2010/main" val="3085932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933857-5ADC-D64F-B786-1C80C7B34BDD}" type="slidenum">
              <a:rPr lang="en-US" smtClean="0"/>
              <a:t>10</a:t>
            </a:fld>
            <a:endParaRPr lang="en-US"/>
          </a:p>
        </p:txBody>
      </p:sp>
    </p:spTree>
    <p:extLst>
      <p:ext uri="{BB962C8B-B14F-4D97-AF65-F5344CB8AC3E}">
        <p14:creationId xmlns:p14="http://schemas.microsoft.com/office/powerpoint/2010/main" val="308593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61AD8E-86AF-CA4F-80C8-3CC7C7458873}" type="datetimeFigureOut">
              <a:rPr lang="en-US" smtClean="0"/>
              <a:t>4/21/2014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62694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1AD8E-86AF-CA4F-80C8-3CC7C7458873}" type="datetimeFigureOut">
              <a:rPr lang="en-US" smtClean="0"/>
              <a:t>4/21/2014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283454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1AD8E-86AF-CA4F-80C8-3CC7C7458873}" type="datetimeFigureOut">
              <a:rPr lang="en-US" smtClean="0"/>
              <a:t>4/21/2014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10109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9A9430-EFD2-46F9-95D1-859A0826ED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266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B2B2DE-B564-4058-BC3E-AA4A457A3A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097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E87F3-A730-4E60-833C-878C0D4BE2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867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F2DB63-AB71-4D8B-BCAB-66058E46F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83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7D11B-453B-4F6C-AE15-42EC10130D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14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2A3B2-ED8B-48FB-8DBB-BAEA9FF91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3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15AB57B-E09B-4065-B60D-670BC4C4D7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87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BF0094-B81E-4AE2-A8D3-646FA19820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7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1AD8E-86AF-CA4F-80C8-3CC7C7458873}" type="datetimeFigureOut">
              <a:rPr lang="en-US" smtClean="0"/>
              <a:t>4/21/2014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488161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69E860-8781-41A8-99EC-2350E725A9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1670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6CAE6A-59EA-47E1-A29C-DEAD5F797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995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4D57F-38C6-4A90-AF19-561F12BD44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068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9A9430-EFD2-46F9-95D1-859A0826ED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4621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B2B2DE-B564-4058-BC3E-AA4A457A3A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1730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E87F3-A730-4E60-833C-878C0D4BE2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148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F2DB63-AB71-4D8B-BCAB-66058E46F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046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7D11B-453B-4F6C-AE15-42EC10130D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5841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2A3B2-ED8B-48FB-8DBB-BAEA9FF91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17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15AB57B-E09B-4065-B60D-670BC4C4D7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728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61AD8E-86AF-CA4F-80C8-3CC7C7458873}" type="datetimeFigureOut">
              <a:rPr lang="en-US" smtClean="0"/>
              <a:t>4/21/2014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1831760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BF0094-B81E-4AE2-A8D3-646FA19820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119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69E860-8781-41A8-99EC-2350E725A9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997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6CAE6A-59EA-47E1-A29C-DEAD5F797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536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4D57F-38C6-4A90-AF19-561F12BD44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337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61AD8E-86AF-CA4F-80C8-3CC7C7458873}" type="datetimeFigureOut">
              <a:rPr lang="en-US" smtClean="0"/>
              <a:t>4/21/2014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2173147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61AD8E-86AF-CA4F-80C8-3CC7C7458873}" type="datetimeFigureOut">
              <a:rPr lang="en-US" smtClean="0"/>
              <a:t>4/21/2014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115723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61AD8E-86AF-CA4F-80C8-3CC7C7458873}" type="datetimeFigureOut">
              <a:rPr lang="en-US" smtClean="0"/>
              <a:t>4/21/2014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50064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1AD8E-86AF-CA4F-80C8-3CC7C7458873}" type="datetimeFigureOut">
              <a:rPr lang="en-US" smtClean="0"/>
              <a:t>4/21/2014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119172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61AD8E-86AF-CA4F-80C8-3CC7C7458873}" type="datetimeFigureOut">
              <a:rPr lang="en-US" smtClean="0"/>
              <a:t>4/21/2014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189400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61AD8E-86AF-CA4F-80C8-3CC7C7458873}" type="datetimeFigureOut">
              <a:rPr lang="en-US" smtClean="0"/>
              <a:t>4/21/2014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8086C-7D63-2E41-BF50-9F14FD302020}" type="slidenum">
              <a:rPr lang="en-US" smtClean="0"/>
              <a:t>‹#›</a:t>
            </a:fld>
            <a:endParaRPr lang="en-US"/>
          </a:p>
        </p:txBody>
      </p:sp>
    </p:spTree>
    <p:extLst>
      <p:ext uri="{BB962C8B-B14F-4D97-AF65-F5344CB8AC3E}">
        <p14:creationId xmlns:p14="http://schemas.microsoft.com/office/powerpoint/2010/main" val="526185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463410"/>
            <a:ext cx="8229600" cy="6270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415789"/>
            <a:ext cx="8229600" cy="47103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1AD8E-86AF-CA4F-80C8-3CC7C7458873}" type="datetimeFigureOut">
              <a:rPr lang="en-US" smtClean="0"/>
              <a:t>4/21/2014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8086C-7D63-2E41-BF50-9F14FD302020}" type="slidenum">
              <a:rPr lang="en-US" smtClean="0"/>
              <a:t>‹#›</a:t>
            </a:fld>
            <a:endParaRPr lang="en-US"/>
          </a:p>
        </p:txBody>
      </p:sp>
    </p:spTree>
    <p:extLst>
      <p:ext uri="{BB962C8B-B14F-4D97-AF65-F5344CB8AC3E}">
        <p14:creationId xmlns:p14="http://schemas.microsoft.com/office/powerpoint/2010/main" val="33074492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solidFill>
                  <a:schemeClr val="tx1"/>
                </a:solidFill>
              </a:defRPr>
            </a:lvl1pPr>
          </a:lstStyle>
          <a:p>
            <a:pPr defTabSz="914400" fontAlgn="base">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defRPr>
            </a:lvl1pPr>
          </a:lstStyle>
          <a:p>
            <a:pPr algn="ctr" defTabSz="914400" fontAlgn="base">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pPr defTabSz="914400" fontAlgn="base">
              <a:spcAft>
                <a:spcPct val="0"/>
              </a:spcAft>
            </a:pPr>
            <a:fld id="{9DCED746-965A-446B-8AD6-26B9FF96BF95}"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7073068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solidFill>
                  <a:schemeClr val="tx1"/>
                </a:solidFill>
              </a:defRPr>
            </a:lvl1pPr>
          </a:lstStyle>
          <a:p>
            <a:pPr defTabSz="914400" fontAlgn="base">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defRPr>
            </a:lvl1pPr>
          </a:lstStyle>
          <a:p>
            <a:pPr algn="ctr" defTabSz="914400" fontAlgn="base">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pPr defTabSz="914400" fontAlgn="base">
              <a:spcAft>
                <a:spcPct val="0"/>
              </a:spcAft>
            </a:pPr>
            <a:fld id="{9DCED746-965A-446B-8AD6-26B9FF96BF95}"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8870850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www.eaglabs.com/mc/sims-theory.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descr="2005IonProbeJulyD50 - 2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0361" y="1130300"/>
            <a:ext cx="8163278" cy="4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2815" y="0"/>
            <a:ext cx="8458370" cy="1042497"/>
          </a:xfrm>
        </p:spPr>
        <p:txBody>
          <a:bodyPr>
            <a:normAutofit/>
          </a:bodyPr>
          <a:lstStyle/>
          <a:p>
            <a:r>
              <a:rPr lang="en-US" sz="4000" b="1" dirty="0" smtClean="0"/>
              <a:t>SIMS Basics</a:t>
            </a:r>
            <a:endParaRPr lang="en-US" sz="4000" b="1" dirty="0"/>
          </a:p>
        </p:txBody>
      </p:sp>
    </p:spTree>
    <p:extLst>
      <p:ext uri="{BB962C8B-B14F-4D97-AF65-F5344CB8AC3E}">
        <p14:creationId xmlns:p14="http://schemas.microsoft.com/office/powerpoint/2010/main" val="3618540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Sample charging by the loss of electron</a:t>
            </a:r>
            <a:endParaRPr lang="en-US" b="1" dirty="0"/>
          </a:p>
        </p:txBody>
      </p:sp>
      <p:pic>
        <p:nvPicPr>
          <p:cNvPr id="16" name="Picture 2" descr="SIMS schematics - PDF.pdf"/>
          <p:cNvPicPr>
            <a:picLocks noChangeAspect="1"/>
          </p:cNvPicPr>
          <p:nvPr/>
        </p:nvPicPr>
        <p:blipFill rotWithShape="1">
          <a:blip r:embed="rId3" cstate="email">
            <a:extLst>
              <a:ext uri="{28A0092B-C50C-407E-A947-70E740481C1C}">
                <a14:useLocalDpi xmlns:a14="http://schemas.microsoft.com/office/drawing/2010/main"/>
              </a:ext>
            </a:extLst>
          </a:blip>
          <a:srcRect l="35512" t="26538" r="39806" b="56153"/>
          <a:stretch/>
        </p:blipFill>
        <p:spPr bwMode="auto">
          <a:xfrm>
            <a:off x="681603" y="1098346"/>
            <a:ext cx="2492604" cy="224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4" name="Group 223"/>
          <p:cNvGrpSpPr/>
          <p:nvPr/>
        </p:nvGrpSpPr>
        <p:grpSpPr>
          <a:xfrm>
            <a:off x="4348968" y="1642570"/>
            <a:ext cx="4530913" cy="3387317"/>
            <a:chOff x="4131428" y="1913037"/>
            <a:chExt cx="4530913" cy="3387317"/>
          </a:xfrm>
        </p:grpSpPr>
        <p:cxnSp>
          <p:nvCxnSpPr>
            <p:cNvPr id="225" name="Straight Connector 224"/>
            <p:cNvCxnSpPr/>
            <p:nvPr/>
          </p:nvCxnSpPr>
          <p:spPr>
            <a:xfrm>
              <a:off x="4131428" y="5079703"/>
              <a:ext cx="3729538" cy="0"/>
            </a:xfrm>
            <a:prstGeom prst="line">
              <a:avLst/>
            </a:prstGeom>
            <a:ln w="25400" cmpd="sng">
              <a:solidFill>
                <a:srgbClr val="0000FF"/>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26" name="Group 225"/>
            <p:cNvGrpSpPr/>
            <p:nvPr/>
          </p:nvGrpSpPr>
          <p:grpSpPr>
            <a:xfrm>
              <a:off x="7644114" y="1913037"/>
              <a:ext cx="1018227" cy="3387317"/>
              <a:chOff x="7644114" y="1856775"/>
              <a:chExt cx="1018227" cy="3387317"/>
            </a:xfrm>
          </p:grpSpPr>
          <p:sp>
            <p:nvSpPr>
              <p:cNvPr id="229" name="Left Arrow 228"/>
              <p:cNvSpPr/>
              <p:nvPr/>
            </p:nvSpPr>
            <p:spPr>
              <a:xfrm rot="5400000">
                <a:off x="6836194" y="3548562"/>
                <a:ext cx="2748836" cy="265241"/>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0" name="TextBox 229"/>
              <p:cNvSpPr txBox="1"/>
              <p:nvPr/>
            </p:nvSpPr>
            <p:spPr>
              <a:xfrm>
                <a:off x="7893286" y="1856775"/>
                <a:ext cx="56938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0V</a:t>
                </a:r>
                <a:endParaRPr kumimoji="1" lang="ja-JP" altLang="en-US" sz="2400" b="1" dirty="0">
                  <a:solidFill>
                    <a:srgbClr val="0000FF"/>
                  </a:solidFill>
                </a:endParaRPr>
              </a:p>
            </p:txBody>
          </p:sp>
          <p:sp>
            <p:nvSpPr>
              <p:cNvPr id="231" name="TextBox 230"/>
              <p:cNvSpPr txBox="1"/>
              <p:nvPr/>
            </p:nvSpPr>
            <p:spPr>
              <a:xfrm>
                <a:off x="7644114" y="4782427"/>
                <a:ext cx="101822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-10kV</a:t>
                </a:r>
                <a:endParaRPr kumimoji="1" lang="ja-JP" altLang="en-US" sz="2400" b="1" dirty="0">
                  <a:solidFill>
                    <a:srgbClr val="0000FF"/>
                  </a:solidFill>
                </a:endParaRPr>
              </a:p>
            </p:txBody>
          </p:sp>
        </p:grpSp>
      </p:grpSp>
      <p:grpSp>
        <p:nvGrpSpPr>
          <p:cNvPr id="714" name="Group 713"/>
          <p:cNvGrpSpPr/>
          <p:nvPr/>
        </p:nvGrpSpPr>
        <p:grpSpPr>
          <a:xfrm>
            <a:off x="708338" y="3710127"/>
            <a:ext cx="2407767" cy="1684367"/>
            <a:chOff x="4051052" y="73269"/>
            <a:chExt cx="2407767" cy="1684367"/>
          </a:xfrm>
        </p:grpSpPr>
        <p:grpSp>
          <p:nvGrpSpPr>
            <p:cNvPr id="715" name="Group 714"/>
            <p:cNvGrpSpPr/>
            <p:nvPr/>
          </p:nvGrpSpPr>
          <p:grpSpPr>
            <a:xfrm>
              <a:off x="4162150" y="81266"/>
              <a:ext cx="2296669" cy="1676370"/>
              <a:chOff x="4435435" y="539405"/>
              <a:chExt cx="2296669" cy="1676370"/>
            </a:xfrm>
          </p:grpSpPr>
          <p:sp>
            <p:nvSpPr>
              <p:cNvPr id="718" name="Oval 149"/>
              <p:cNvSpPr>
                <a:spLocks noChangeAspect="1" noChangeArrowheads="1"/>
              </p:cNvSpPr>
              <p:nvPr/>
            </p:nvSpPr>
            <p:spPr bwMode="auto">
              <a:xfrm>
                <a:off x="4502700" y="141925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19" name="TextBox 718"/>
              <p:cNvSpPr txBox="1"/>
              <p:nvPr/>
            </p:nvSpPr>
            <p:spPr>
              <a:xfrm>
                <a:off x="4719719" y="1299278"/>
                <a:ext cx="1704801" cy="369332"/>
              </a:xfrm>
              <a:prstGeom prst="rect">
                <a:avLst/>
              </a:prstGeom>
              <a:noFill/>
            </p:spPr>
            <p:txBody>
              <a:bodyPr wrap="none" rtlCol="0">
                <a:spAutoFit/>
              </a:bodyPr>
              <a:lstStyle/>
              <a:p>
                <a:r>
                  <a:rPr kumimoji="1" lang="en-US" altLang="ja-JP" dirty="0" smtClean="0"/>
                  <a:t>atomic ions (−)</a:t>
                </a:r>
                <a:endParaRPr kumimoji="1" lang="ja-JP" altLang="en-US" baseline="30000" dirty="0"/>
              </a:p>
            </p:txBody>
          </p:sp>
          <p:sp>
            <p:nvSpPr>
              <p:cNvPr id="720" name="Oval 107"/>
              <p:cNvSpPr>
                <a:spLocks noChangeAspect="1" noChangeArrowheads="1"/>
              </p:cNvSpPr>
              <p:nvPr/>
            </p:nvSpPr>
            <p:spPr bwMode="auto">
              <a:xfrm>
                <a:off x="4460177" y="69260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1" name="TextBox 720"/>
              <p:cNvSpPr txBox="1"/>
              <p:nvPr/>
            </p:nvSpPr>
            <p:spPr>
              <a:xfrm>
                <a:off x="4684443" y="539405"/>
                <a:ext cx="1621508" cy="369332"/>
              </a:xfrm>
              <a:prstGeom prst="rect">
                <a:avLst/>
              </a:prstGeom>
              <a:noFill/>
            </p:spPr>
            <p:txBody>
              <a:bodyPr wrap="none" rtlCol="0">
                <a:spAutoFit/>
              </a:bodyPr>
              <a:lstStyle/>
              <a:p>
                <a:r>
                  <a:rPr kumimoji="1" lang="en-US" altLang="ja-JP" dirty="0" smtClean="0"/>
                  <a:t>neutral atoms</a:t>
                </a:r>
                <a:endParaRPr kumimoji="1" lang="ja-JP" altLang="en-US" baseline="30000" dirty="0"/>
              </a:p>
            </p:txBody>
          </p:sp>
          <p:sp>
            <p:nvSpPr>
              <p:cNvPr id="722" name="Oval 149"/>
              <p:cNvSpPr>
                <a:spLocks noChangeAspect="1" noChangeArrowheads="1"/>
              </p:cNvSpPr>
              <p:nvPr/>
            </p:nvSpPr>
            <p:spPr bwMode="auto">
              <a:xfrm>
                <a:off x="4444699" y="1730926"/>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3" name="Oval 149"/>
              <p:cNvSpPr>
                <a:spLocks noChangeAspect="1" noChangeArrowheads="1"/>
              </p:cNvSpPr>
              <p:nvPr/>
            </p:nvSpPr>
            <p:spPr bwMode="auto">
              <a:xfrm>
                <a:off x="4531760" y="1722888"/>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4" name="Oval 107"/>
              <p:cNvSpPr>
                <a:spLocks noChangeAspect="1" noChangeArrowheads="1"/>
              </p:cNvSpPr>
              <p:nvPr/>
            </p:nvSpPr>
            <p:spPr bwMode="auto">
              <a:xfrm>
                <a:off x="4435435"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5" name="Oval 107"/>
              <p:cNvSpPr>
                <a:spLocks noChangeAspect="1" noChangeArrowheads="1"/>
              </p:cNvSpPr>
              <p:nvPr/>
            </p:nvSpPr>
            <p:spPr bwMode="auto">
              <a:xfrm>
                <a:off x="4518567"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6" name="TextBox 725"/>
              <p:cNvSpPr txBox="1"/>
              <p:nvPr/>
            </p:nvSpPr>
            <p:spPr>
              <a:xfrm>
                <a:off x="4719720" y="1578799"/>
                <a:ext cx="2012384" cy="553998"/>
              </a:xfrm>
              <a:prstGeom prst="rect">
                <a:avLst/>
              </a:prstGeom>
              <a:noFill/>
            </p:spPr>
            <p:txBody>
              <a:bodyPr wrap="square" rtlCol="0">
                <a:spAutoFit/>
              </a:bodyPr>
              <a:lstStyle/>
              <a:p>
                <a:r>
                  <a:rPr kumimoji="1" lang="en-US" altLang="ja-JP" dirty="0" smtClean="0"/>
                  <a:t>molecular </a:t>
                </a:r>
                <a:r>
                  <a:rPr kumimoji="1" lang="en-US" altLang="ja-JP" dirty="0"/>
                  <a:t>ions (−)</a:t>
                </a:r>
                <a:endParaRPr kumimoji="1" lang="ja-JP" altLang="en-US" baseline="30000" dirty="0"/>
              </a:p>
              <a:p>
                <a:endParaRPr kumimoji="1" lang="ja-JP" altLang="en-US" baseline="30000" dirty="0"/>
              </a:p>
            </p:txBody>
          </p:sp>
          <p:sp>
            <p:nvSpPr>
              <p:cNvPr id="727" name="TextBox 726"/>
              <p:cNvSpPr txBox="1"/>
              <p:nvPr/>
            </p:nvSpPr>
            <p:spPr>
              <a:xfrm>
                <a:off x="4684443" y="830795"/>
                <a:ext cx="1993792" cy="369332"/>
              </a:xfrm>
              <a:prstGeom prst="rect">
                <a:avLst/>
              </a:prstGeom>
              <a:noFill/>
            </p:spPr>
            <p:txBody>
              <a:bodyPr wrap="none" rtlCol="0">
                <a:spAutoFit/>
              </a:bodyPr>
              <a:lstStyle/>
              <a:p>
                <a:r>
                  <a:rPr kumimoji="1" lang="en-US" altLang="ja-JP" dirty="0" smtClean="0"/>
                  <a:t>neutral molecules</a:t>
                </a:r>
                <a:endParaRPr kumimoji="1" lang="ja-JP" altLang="en-US" baseline="30000" dirty="0"/>
              </a:p>
            </p:txBody>
          </p:sp>
          <p:sp>
            <p:nvSpPr>
              <p:cNvPr id="728" name="TextBox 727"/>
              <p:cNvSpPr txBox="1"/>
              <p:nvPr/>
            </p:nvSpPr>
            <p:spPr>
              <a:xfrm>
                <a:off x="4743237" y="1846443"/>
                <a:ext cx="1499554" cy="369332"/>
              </a:xfrm>
              <a:prstGeom prst="rect">
                <a:avLst/>
              </a:prstGeom>
              <a:noFill/>
            </p:spPr>
            <p:txBody>
              <a:bodyPr wrap="none" rtlCol="0">
                <a:spAutoFit/>
              </a:bodyPr>
              <a:lstStyle/>
              <a:p>
                <a:r>
                  <a:rPr kumimoji="1" lang="en-US" altLang="ja-JP" dirty="0" smtClean="0"/>
                  <a:t>Electrons (</a:t>
                </a:r>
                <a:r>
                  <a:rPr kumimoji="1" lang="en-US" altLang="ja-JP" dirty="0"/>
                  <a:t>−</a:t>
                </a:r>
                <a:r>
                  <a:rPr kumimoji="1" lang="en-US" altLang="ja-JP" dirty="0" smtClean="0"/>
                  <a:t>) </a:t>
                </a:r>
                <a:endParaRPr kumimoji="1" lang="ja-JP" altLang="en-US" baseline="30000" dirty="0"/>
              </a:p>
            </p:txBody>
          </p:sp>
        </p:grpSp>
        <p:sp>
          <p:nvSpPr>
            <p:cNvPr id="716" name="Rectangle 715"/>
            <p:cNvSpPr/>
            <p:nvPr/>
          </p:nvSpPr>
          <p:spPr>
            <a:xfrm>
              <a:off x="4051052" y="73269"/>
              <a:ext cx="2407766" cy="167573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7" name="TextBox 716"/>
            <p:cNvSpPr txBox="1"/>
            <p:nvPr/>
          </p:nvSpPr>
          <p:spPr>
            <a:xfrm>
              <a:off x="4196738" y="14250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sp>
        <p:nvSpPr>
          <p:cNvPr id="262" name="TextBox 261"/>
          <p:cNvSpPr txBox="1"/>
          <p:nvPr/>
        </p:nvSpPr>
        <p:spPr>
          <a:xfrm>
            <a:off x="7697404" y="1249612"/>
            <a:ext cx="1309900" cy="369332"/>
          </a:xfrm>
          <a:prstGeom prst="rect">
            <a:avLst/>
          </a:prstGeom>
          <a:noFill/>
        </p:spPr>
        <p:txBody>
          <a:bodyPr wrap="square" rtlCol="0">
            <a:spAutoFit/>
          </a:bodyPr>
          <a:lstStyle/>
          <a:p>
            <a:r>
              <a:rPr kumimoji="1" lang="en-US" altLang="ja-JP" dirty="0" smtClean="0">
                <a:solidFill>
                  <a:srgbClr val="0000FF"/>
                </a:solidFill>
              </a:rPr>
              <a:t>Extraction</a:t>
            </a:r>
            <a:endParaRPr kumimoji="1" lang="ja-JP" altLang="en-US" dirty="0">
              <a:solidFill>
                <a:srgbClr val="0000FF"/>
              </a:solidFill>
            </a:endParaRPr>
          </a:p>
        </p:txBody>
      </p:sp>
      <p:sp>
        <p:nvSpPr>
          <p:cNvPr id="263" name="TextBox 262"/>
          <p:cNvSpPr txBox="1"/>
          <p:nvPr/>
        </p:nvSpPr>
        <p:spPr>
          <a:xfrm>
            <a:off x="7617469" y="5074913"/>
            <a:ext cx="1526531" cy="646331"/>
          </a:xfrm>
          <a:prstGeom prst="rect">
            <a:avLst/>
          </a:prstGeom>
          <a:noFill/>
        </p:spPr>
        <p:txBody>
          <a:bodyPr wrap="square" rtlCol="0">
            <a:spAutoFit/>
          </a:bodyPr>
          <a:lstStyle/>
          <a:p>
            <a:r>
              <a:rPr kumimoji="1" lang="en-US" altLang="ja-JP" dirty="0" smtClean="0">
                <a:solidFill>
                  <a:srgbClr val="0000FF"/>
                </a:solidFill>
              </a:rPr>
              <a:t>Sample </a:t>
            </a:r>
          </a:p>
          <a:p>
            <a:r>
              <a:rPr kumimoji="1" lang="en-US" altLang="ja-JP" dirty="0" smtClean="0">
                <a:solidFill>
                  <a:srgbClr val="0000FF"/>
                </a:solidFill>
              </a:rPr>
              <a:t>High Volt</a:t>
            </a:r>
            <a:r>
              <a:rPr kumimoji="1" lang="en-US" altLang="ja-JP" dirty="0">
                <a:solidFill>
                  <a:srgbClr val="0000FF"/>
                </a:solidFill>
              </a:rPr>
              <a:t>a</a:t>
            </a:r>
            <a:r>
              <a:rPr kumimoji="1" lang="en-US" altLang="ja-JP" dirty="0" smtClean="0">
                <a:solidFill>
                  <a:srgbClr val="0000FF"/>
                </a:solidFill>
              </a:rPr>
              <a:t>ge</a:t>
            </a:r>
            <a:endParaRPr kumimoji="1" lang="ja-JP" altLang="en-US" dirty="0">
              <a:solidFill>
                <a:srgbClr val="0000FF"/>
              </a:solidFill>
            </a:endParaRPr>
          </a:p>
        </p:txBody>
      </p:sp>
      <p:grpSp>
        <p:nvGrpSpPr>
          <p:cNvPr id="264" name="Group 263"/>
          <p:cNvGrpSpPr/>
          <p:nvPr/>
        </p:nvGrpSpPr>
        <p:grpSpPr>
          <a:xfrm>
            <a:off x="5644264" y="2598853"/>
            <a:ext cx="1428704" cy="1814662"/>
            <a:chOff x="7797708" y="2460595"/>
            <a:chExt cx="1428704" cy="1814662"/>
          </a:xfrm>
        </p:grpSpPr>
        <p:cxnSp>
          <p:nvCxnSpPr>
            <p:cNvPr id="265" name="Straight Arrow Connector 264"/>
            <p:cNvCxnSpPr/>
            <p:nvPr/>
          </p:nvCxnSpPr>
          <p:spPr>
            <a:xfrm flipH="1" flipV="1">
              <a:off x="8279822" y="2748703"/>
              <a:ext cx="57313" cy="455139"/>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p:nvPr/>
          </p:nvCxnSpPr>
          <p:spPr>
            <a:xfrm flipV="1">
              <a:off x="8943552" y="2460595"/>
              <a:ext cx="129995" cy="54641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H="1" flipV="1">
              <a:off x="7797708" y="2507633"/>
              <a:ext cx="103635" cy="499381"/>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8" name="Straight Arrow Connector 267"/>
            <p:cNvCxnSpPr/>
            <p:nvPr/>
          </p:nvCxnSpPr>
          <p:spPr>
            <a:xfrm flipV="1">
              <a:off x="8507443" y="3112023"/>
              <a:ext cx="94185" cy="592898"/>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p:nvPr/>
          </p:nvCxnSpPr>
          <p:spPr>
            <a:xfrm flipV="1">
              <a:off x="8961339" y="3142647"/>
              <a:ext cx="265073" cy="3863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p:nvPr/>
          </p:nvCxnSpPr>
          <p:spPr>
            <a:xfrm flipH="1" flipV="1">
              <a:off x="7798124" y="3255942"/>
              <a:ext cx="129656" cy="34650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Straight Arrow Connector 276"/>
            <p:cNvCxnSpPr/>
            <p:nvPr/>
          </p:nvCxnSpPr>
          <p:spPr>
            <a:xfrm flipH="1" flipV="1">
              <a:off x="8326858" y="3977572"/>
              <a:ext cx="62997" cy="29768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458396" y="1008002"/>
            <a:ext cx="4231914" cy="369332"/>
          </a:xfrm>
          <a:prstGeom prst="rect">
            <a:avLst/>
          </a:prstGeom>
          <a:noFill/>
        </p:spPr>
        <p:txBody>
          <a:bodyPr wrap="square" rtlCol="0">
            <a:spAutoFit/>
          </a:bodyPr>
          <a:lstStyle/>
          <a:p>
            <a:r>
              <a:rPr lang="en-US" dirty="0" smtClean="0">
                <a:solidFill>
                  <a:srgbClr val="0000FF"/>
                </a:solidFill>
              </a:rPr>
              <a:t>What will happen if electron is lost?</a:t>
            </a:r>
            <a:endParaRPr lang="en-US" dirty="0">
              <a:solidFill>
                <a:srgbClr val="0000FF"/>
              </a:solidFill>
            </a:endParaRPr>
          </a:p>
        </p:txBody>
      </p:sp>
      <p:grpSp>
        <p:nvGrpSpPr>
          <p:cNvPr id="470" name="Group 469"/>
          <p:cNvGrpSpPr/>
          <p:nvPr/>
        </p:nvGrpSpPr>
        <p:grpSpPr>
          <a:xfrm>
            <a:off x="4876274" y="3799720"/>
            <a:ext cx="2660650" cy="2394455"/>
            <a:chOff x="4398090" y="4148927"/>
            <a:chExt cx="2660650" cy="2394455"/>
          </a:xfrm>
        </p:grpSpPr>
        <p:sp>
          <p:nvSpPr>
            <p:cNvPr id="471" name="Line 173"/>
            <p:cNvSpPr>
              <a:spLocks noChangeAspect="1" noChangeShapeType="1"/>
            </p:cNvSpPr>
            <p:nvPr/>
          </p:nvSpPr>
          <p:spPr bwMode="auto">
            <a:xfrm>
              <a:off x="4524038" y="4274951"/>
              <a:ext cx="1133531" cy="1323251"/>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grpSp>
          <p:nvGrpSpPr>
            <p:cNvPr id="472" name="Group 471"/>
            <p:cNvGrpSpPr/>
            <p:nvPr/>
          </p:nvGrpSpPr>
          <p:grpSpPr>
            <a:xfrm>
              <a:off x="4398090" y="4889521"/>
              <a:ext cx="2660650" cy="1653861"/>
              <a:chOff x="5008964" y="3555295"/>
              <a:chExt cx="2660650" cy="1653861"/>
            </a:xfrm>
          </p:grpSpPr>
          <p:sp>
            <p:nvSpPr>
              <p:cNvPr id="474" name="Oval 4"/>
              <p:cNvSpPr>
                <a:spLocks noChangeAspect="1" noChangeArrowheads="1"/>
              </p:cNvSpPr>
              <p:nvPr/>
            </p:nvSpPr>
            <p:spPr bwMode="auto">
              <a:xfrm>
                <a:off x="6044099" y="482320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5" name="Oval 5"/>
              <p:cNvSpPr>
                <a:spLocks noChangeAspect="1" noChangeArrowheads="1"/>
              </p:cNvSpPr>
              <p:nvPr/>
            </p:nvSpPr>
            <p:spPr bwMode="auto">
              <a:xfrm>
                <a:off x="6139452" y="47352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6" name="Oval 6"/>
              <p:cNvSpPr>
                <a:spLocks noChangeAspect="1" noChangeArrowheads="1"/>
              </p:cNvSpPr>
              <p:nvPr/>
            </p:nvSpPr>
            <p:spPr bwMode="auto">
              <a:xfrm>
                <a:off x="6225149" y="48428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7" name="Oval 7"/>
              <p:cNvSpPr>
                <a:spLocks noChangeAspect="1" noChangeArrowheads="1"/>
              </p:cNvSpPr>
              <p:nvPr/>
            </p:nvSpPr>
            <p:spPr bwMode="auto">
              <a:xfrm>
                <a:off x="5906343" y="505950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8" name="Oval 8"/>
              <p:cNvSpPr>
                <a:spLocks noChangeAspect="1" noChangeArrowheads="1"/>
              </p:cNvSpPr>
              <p:nvPr/>
            </p:nvSpPr>
            <p:spPr bwMode="auto">
              <a:xfrm>
                <a:off x="5764652"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9" name="Oval 9"/>
              <p:cNvSpPr>
                <a:spLocks noChangeAspect="1" noChangeArrowheads="1"/>
              </p:cNvSpPr>
              <p:nvPr/>
            </p:nvSpPr>
            <p:spPr bwMode="auto">
              <a:xfrm>
                <a:off x="5902407" y="474444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0" name="Oval 10"/>
              <p:cNvSpPr>
                <a:spLocks noChangeAspect="1" noChangeArrowheads="1"/>
              </p:cNvSpPr>
              <p:nvPr/>
            </p:nvSpPr>
            <p:spPr bwMode="auto">
              <a:xfrm>
                <a:off x="5823690" y="491772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1" name="Oval 11"/>
              <p:cNvSpPr>
                <a:spLocks noChangeAspect="1" noChangeArrowheads="1"/>
              </p:cNvSpPr>
              <p:nvPr/>
            </p:nvSpPr>
            <p:spPr bwMode="auto">
              <a:xfrm>
                <a:off x="5764652"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2" name="Oval 12"/>
              <p:cNvSpPr>
                <a:spLocks noChangeAspect="1" noChangeArrowheads="1"/>
              </p:cNvSpPr>
              <p:nvPr/>
            </p:nvSpPr>
            <p:spPr bwMode="auto">
              <a:xfrm>
                <a:off x="5430102" y="470506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3" name="Oval 13"/>
              <p:cNvSpPr>
                <a:spLocks noChangeAspect="1" noChangeArrowheads="1"/>
              </p:cNvSpPr>
              <p:nvPr/>
            </p:nvSpPr>
            <p:spPr bwMode="auto">
              <a:xfrm>
                <a:off x="5615088" y="472081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4" name="Oval 14"/>
              <p:cNvSpPr>
                <a:spLocks noChangeAspect="1" noChangeArrowheads="1"/>
              </p:cNvSpPr>
              <p:nvPr/>
            </p:nvSpPr>
            <p:spPr bwMode="auto">
              <a:xfrm>
                <a:off x="5595409" y="485471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5" name="Oval 15"/>
              <p:cNvSpPr>
                <a:spLocks noChangeAspect="1" noChangeArrowheads="1"/>
              </p:cNvSpPr>
              <p:nvPr/>
            </p:nvSpPr>
            <p:spPr bwMode="auto">
              <a:xfrm>
                <a:off x="5512756"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6" name="Oval 16"/>
              <p:cNvSpPr>
                <a:spLocks noChangeAspect="1" noChangeArrowheads="1"/>
              </p:cNvSpPr>
              <p:nvPr/>
            </p:nvSpPr>
            <p:spPr bwMode="auto">
              <a:xfrm>
                <a:off x="5260860"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7" name="Oval 17"/>
              <p:cNvSpPr>
                <a:spLocks noChangeAspect="1" noChangeArrowheads="1"/>
              </p:cNvSpPr>
              <p:nvPr/>
            </p:nvSpPr>
            <p:spPr bwMode="auto">
              <a:xfrm>
                <a:off x="5394680" y="455934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8" name="Oval 18"/>
              <p:cNvSpPr>
                <a:spLocks noChangeAspect="1" noChangeArrowheads="1"/>
              </p:cNvSpPr>
              <p:nvPr/>
            </p:nvSpPr>
            <p:spPr bwMode="auto">
              <a:xfrm>
                <a:off x="5383051" y="479813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9" name="Oval 19"/>
              <p:cNvSpPr>
                <a:spLocks noChangeAspect="1" noChangeArrowheads="1"/>
              </p:cNvSpPr>
              <p:nvPr/>
            </p:nvSpPr>
            <p:spPr bwMode="auto">
              <a:xfrm>
                <a:off x="5260860"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0" name="Oval 20"/>
              <p:cNvSpPr>
                <a:spLocks noChangeAspect="1" noChangeArrowheads="1"/>
              </p:cNvSpPr>
              <p:nvPr/>
            </p:nvSpPr>
            <p:spPr bwMode="auto">
              <a:xfrm>
                <a:off x="5008964"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1" name="Oval 21"/>
              <p:cNvSpPr>
                <a:spLocks noChangeAspect="1" noChangeArrowheads="1"/>
              </p:cNvSpPr>
              <p:nvPr/>
            </p:nvSpPr>
            <p:spPr bwMode="auto">
              <a:xfrm>
                <a:off x="5134912"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2" name="Oval 22"/>
              <p:cNvSpPr>
                <a:spLocks noChangeAspect="1" noChangeArrowheads="1"/>
              </p:cNvSpPr>
              <p:nvPr/>
            </p:nvSpPr>
            <p:spPr bwMode="auto">
              <a:xfrm>
                <a:off x="5134912"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3" name="Oval 23"/>
              <p:cNvSpPr>
                <a:spLocks noChangeAspect="1" noChangeArrowheads="1"/>
              </p:cNvSpPr>
              <p:nvPr/>
            </p:nvSpPr>
            <p:spPr bwMode="auto">
              <a:xfrm>
                <a:off x="5008964"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4" name="Oval 24"/>
              <p:cNvSpPr>
                <a:spLocks noChangeAspect="1" noChangeArrowheads="1"/>
              </p:cNvSpPr>
              <p:nvPr/>
            </p:nvSpPr>
            <p:spPr bwMode="auto">
              <a:xfrm>
                <a:off x="7350808" y="457509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5" name="Oval 25"/>
              <p:cNvSpPr>
                <a:spLocks noChangeAspect="1" noChangeArrowheads="1"/>
              </p:cNvSpPr>
              <p:nvPr/>
            </p:nvSpPr>
            <p:spPr bwMode="auto">
              <a:xfrm>
                <a:off x="7472820" y="4744443"/>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6" name="Oval 26"/>
              <p:cNvSpPr>
                <a:spLocks noChangeAspect="1" noChangeArrowheads="1"/>
              </p:cNvSpPr>
              <p:nvPr/>
            </p:nvSpPr>
            <p:spPr bwMode="auto">
              <a:xfrm>
                <a:off x="7488564" y="485865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7" name="Oval 27"/>
              <p:cNvSpPr>
                <a:spLocks noChangeAspect="1" noChangeArrowheads="1"/>
              </p:cNvSpPr>
              <p:nvPr/>
            </p:nvSpPr>
            <p:spPr bwMode="auto">
              <a:xfrm>
                <a:off x="7276027"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8" name="Oval 28"/>
              <p:cNvSpPr>
                <a:spLocks noChangeAspect="1" noChangeArrowheads="1"/>
              </p:cNvSpPr>
              <p:nvPr/>
            </p:nvSpPr>
            <p:spPr bwMode="auto">
              <a:xfrm>
                <a:off x="7024131"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9" name="Oval 29"/>
              <p:cNvSpPr>
                <a:spLocks noChangeAspect="1" noChangeArrowheads="1"/>
              </p:cNvSpPr>
              <p:nvPr/>
            </p:nvSpPr>
            <p:spPr bwMode="auto">
              <a:xfrm>
                <a:off x="7389058" y="46656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0" name="Oval 30"/>
              <p:cNvSpPr>
                <a:spLocks noChangeAspect="1" noChangeArrowheads="1"/>
              </p:cNvSpPr>
              <p:nvPr/>
            </p:nvSpPr>
            <p:spPr bwMode="auto">
              <a:xfrm>
                <a:off x="7315385" y="49610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1" name="Oval 31"/>
              <p:cNvSpPr>
                <a:spLocks noChangeAspect="1" noChangeArrowheads="1"/>
              </p:cNvSpPr>
              <p:nvPr/>
            </p:nvSpPr>
            <p:spPr bwMode="auto">
              <a:xfrm>
                <a:off x="7057948" y="481316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2" name="Oval 32"/>
              <p:cNvSpPr>
                <a:spLocks noChangeAspect="1" noChangeArrowheads="1"/>
              </p:cNvSpPr>
              <p:nvPr/>
            </p:nvSpPr>
            <p:spPr bwMode="auto">
              <a:xfrm>
                <a:off x="6725005" y="475625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3" name="Oval 33"/>
              <p:cNvSpPr>
                <a:spLocks noChangeAspect="1" noChangeArrowheads="1"/>
              </p:cNvSpPr>
              <p:nvPr/>
            </p:nvSpPr>
            <p:spPr bwMode="auto">
              <a:xfrm>
                <a:off x="6878504" y="47011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4" name="Oval 34"/>
              <p:cNvSpPr>
                <a:spLocks noChangeAspect="1" noChangeArrowheads="1"/>
              </p:cNvSpPr>
              <p:nvPr/>
            </p:nvSpPr>
            <p:spPr bwMode="auto">
              <a:xfrm>
                <a:off x="7039874" y="494135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5" name="Oval 35"/>
              <p:cNvSpPr>
                <a:spLocks noChangeAspect="1" noChangeArrowheads="1"/>
              </p:cNvSpPr>
              <p:nvPr/>
            </p:nvSpPr>
            <p:spPr bwMode="auto">
              <a:xfrm>
                <a:off x="6500660" y="468536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6" name="Oval 36"/>
              <p:cNvSpPr>
                <a:spLocks noChangeAspect="1" noChangeArrowheads="1"/>
              </p:cNvSpPr>
              <p:nvPr/>
            </p:nvSpPr>
            <p:spPr bwMode="auto">
              <a:xfrm>
                <a:off x="6375425" y="485362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7" name="Oval 37"/>
              <p:cNvSpPr>
                <a:spLocks noChangeAspect="1" noChangeArrowheads="1"/>
              </p:cNvSpPr>
              <p:nvPr/>
            </p:nvSpPr>
            <p:spPr bwMode="auto">
              <a:xfrm>
                <a:off x="6449493" y="49925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8" name="Oval 38"/>
              <p:cNvSpPr>
                <a:spLocks noChangeAspect="1" noChangeArrowheads="1"/>
              </p:cNvSpPr>
              <p:nvPr/>
            </p:nvSpPr>
            <p:spPr bwMode="auto">
              <a:xfrm>
                <a:off x="6241428" y="49470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9" name="Oval 39"/>
              <p:cNvSpPr>
                <a:spLocks noChangeAspect="1" noChangeArrowheads="1"/>
              </p:cNvSpPr>
              <p:nvPr/>
            </p:nvSpPr>
            <p:spPr bwMode="auto">
              <a:xfrm>
                <a:off x="6044633" y="45228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0" name="Oval 40"/>
              <p:cNvSpPr>
                <a:spLocks noChangeAspect="1" noChangeArrowheads="1"/>
              </p:cNvSpPr>
              <p:nvPr/>
            </p:nvSpPr>
            <p:spPr bwMode="auto">
              <a:xfrm rot="20527498">
                <a:off x="6142495" y="443508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1" name="Oval 41"/>
              <p:cNvSpPr>
                <a:spLocks noChangeAspect="1" noChangeArrowheads="1"/>
              </p:cNvSpPr>
              <p:nvPr/>
            </p:nvSpPr>
            <p:spPr bwMode="auto">
              <a:xfrm>
                <a:off x="6217277" y="463254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2" name="Oval 42"/>
              <p:cNvSpPr>
                <a:spLocks noChangeAspect="1" noChangeArrowheads="1"/>
              </p:cNvSpPr>
              <p:nvPr/>
            </p:nvSpPr>
            <p:spPr bwMode="auto">
              <a:xfrm>
                <a:off x="6048034" y="464992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3" name="Oval 43"/>
              <p:cNvSpPr>
                <a:spLocks noChangeAspect="1" noChangeArrowheads="1"/>
              </p:cNvSpPr>
              <p:nvPr/>
            </p:nvSpPr>
            <p:spPr bwMode="auto">
              <a:xfrm>
                <a:off x="5752844" y="441756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4" name="Oval 44"/>
              <p:cNvSpPr>
                <a:spLocks noChangeAspect="1" noChangeArrowheads="1"/>
              </p:cNvSpPr>
              <p:nvPr/>
            </p:nvSpPr>
            <p:spPr bwMode="auto">
              <a:xfrm>
                <a:off x="5709549" y="43860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5" name="Oval 45"/>
              <p:cNvSpPr>
                <a:spLocks noChangeAspect="1" noChangeArrowheads="1"/>
              </p:cNvSpPr>
              <p:nvPr/>
            </p:nvSpPr>
            <p:spPr bwMode="auto">
              <a:xfrm>
                <a:off x="5796139" y="453965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6" name="Oval 46"/>
              <p:cNvSpPr>
                <a:spLocks noChangeAspect="1" noChangeArrowheads="1"/>
              </p:cNvSpPr>
              <p:nvPr/>
            </p:nvSpPr>
            <p:spPr bwMode="auto">
              <a:xfrm>
                <a:off x="5697742" y="455540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7" name="Oval 47"/>
              <p:cNvSpPr>
                <a:spLocks noChangeAspect="1" noChangeArrowheads="1"/>
              </p:cNvSpPr>
              <p:nvPr/>
            </p:nvSpPr>
            <p:spPr bwMode="auto">
              <a:xfrm>
                <a:off x="5512756"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8" name="Oval 48"/>
              <p:cNvSpPr>
                <a:spLocks noChangeAspect="1" noChangeArrowheads="1"/>
              </p:cNvSpPr>
              <p:nvPr/>
            </p:nvSpPr>
            <p:spPr bwMode="auto">
              <a:xfrm>
                <a:off x="5729229" y="432698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9" name="Oval 49"/>
              <p:cNvSpPr>
                <a:spLocks noChangeAspect="1" noChangeArrowheads="1"/>
              </p:cNvSpPr>
              <p:nvPr/>
            </p:nvSpPr>
            <p:spPr bwMode="auto">
              <a:xfrm>
                <a:off x="5593616" y="44641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0" name="Oval 50"/>
              <p:cNvSpPr>
                <a:spLocks noChangeAspect="1" noChangeArrowheads="1"/>
              </p:cNvSpPr>
              <p:nvPr/>
            </p:nvSpPr>
            <p:spPr bwMode="auto">
              <a:xfrm>
                <a:off x="5504884" y="442544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1" name="Oval 51"/>
              <p:cNvSpPr>
                <a:spLocks noChangeAspect="1" noChangeArrowheads="1"/>
              </p:cNvSpPr>
              <p:nvPr/>
            </p:nvSpPr>
            <p:spPr bwMode="auto">
              <a:xfrm>
                <a:off x="5260860"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2" name="Oval 52"/>
              <p:cNvSpPr>
                <a:spLocks noChangeAspect="1" noChangeArrowheads="1"/>
              </p:cNvSpPr>
              <p:nvPr/>
            </p:nvSpPr>
            <p:spPr bwMode="auto">
              <a:xfrm>
                <a:off x="5388771" y="4295301"/>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3" name="Oval 53"/>
              <p:cNvSpPr>
                <a:spLocks noChangeAspect="1" noChangeArrowheads="1"/>
              </p:cNvSpPr>
              <p:nvPr/>
            </p:nvSpPr>
            <p:spPr bwMode="auto">
              <a:xfrm>
                <a:off x="5351385" y="446876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4" name="Oval 54"/>
              <p:cNvSpPr>
                <a:spLocks noChangeAspect="1" noChangeArrowheads="1"/>
              </p:cNvSpPr>
              <p:nvPr/>
            </p:nvSpPr>
            <p:spPr bwMode="auto">
              <a:xfrm>
                <a:off x="5260860"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5" name="Oval 55"/>
              <p:cNvSpPr>
                <a:spLocks noChangeAspect="1" noChangeArrowheads="1"/>
              </p:cNvSpPr>
              <p:nvPr/>
            </p:nvSpPr>
            <p:spPr bwMode="auto">
              <a:xfrm>
                <a:off x="5008964"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6" name="Oval 56"/>
              <p:cNvSpPr>
                <a:spLocks noChangeAspect="1" noChangeArrowheads="1"/>
              </p:cNvSpPr>
              <p:nvPr/>
            </p:nvSpPr>
            <p:spPr bwMode="auto">
              <a:xfrm>
                <a:off x="5134912"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7" name="Oval 57"/>
              <p:cNvSpPr>
                <a:spLocks noChangeAspect="1" noChangeArrowheads="1"/>
              </p:cNvSpPr>
              <p:nvPr/>
            </p:nvSpPr>
            <p:spPr bwMode="auto">
              <a:xfrm>
                <a:off x="5134912"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8" name="Oval 58"/>
              <p:cNvSpPr>
                <a:spLocks noChangeAspect="1" noChangeArrowheads="1"/>
              </p:cNvSpPr>
              <p:nvPr/>
            </p:nvSpPr>
            <p:spPr bwMode="auto">
              <a:xfrm>
                <a:off x="5008964"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9" name="Oval 59"/>
              <p:cNvSpPr>
                <a:spLocks noChangeAspect="1" noChangeArrowheads="1"/>
              </p:cNvSpPr>
              <p:nvPr/>
            </p:nvSpPr>
            <p:spPr bwMode="auto">
              <a:xfrm>
                <a:off x="7279963" y="4279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0" name="Oval 60"/>
              <p:cNvSpPr>
                <a:spLocks noChangeAspect="1" noChangeArrowheads="1"/>
              </p:cNvSpPr>
              <p:nvPr/>
            </p:nvSpPr>
            <p:spPr bwMode="auto">
              <a:xfrm>
                <a:off x="7401975"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1" name="Oval 61"/>
              <p:cNvSpPr>
                <a:spLocks noChangeAspect="1" noChangeArrowheads="1"/>
              </p:cNvSpPr>
              <p:nvPr/>
            </p:nvSpPr>
            <p:spPr bwMode="auto">
              <a:xfrm>
                <a:off x="7476756" y="45317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2" name="Oval 62"/>
              <p:cNvSpPr>
                <a:spLocks noChangeAspect="1" noChangeArrowheads="1"/>
              </p:cNvSpPr>
              <p:nvPr/>
            </p:nvSpPr>
            <p:spPr bwMode="auto">
              <a:xfrm>
                <a:off x="7342937" y="442150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3" name="Oval 63"/>
              <p:cNvSpPr>
                <a:spLocks noChangeAspect="1" noChangeArrowheads="1"/>
              </p:cNvSpPr>
              <p:nvPr/>
            </p:nvSpPr>
            <p:spPr bwMode="auto">
              <a:xfrm>
                <a:off x="7093615" y="443632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4" name="Oval 64"/>
              <p:cNvSpPr>
                <a:spLocks noChangeAspect="1" noChangeArrowheads="1"/>
              </p:cNvSpPr>
              <p:nvPr/>
            </p:nvSpPr>
            <p:spPr bwMode="auto">
              <a:xfrm>
                <a:off x="7223273" y="428705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5" name="Oval 65"/>
              <p:cNvSpPr>
                <a:spLocks noChangeAspect="1" noChangeArrowheads="1"/>
              </p:cNvSpPr>
              <p:nvPr/>
            </p:nvSpPr>
            <p:spPr bwMode="auto">
              <a:xfrm>
                <a:off x="7236311" y="445907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6" name="Oval 66"/>
              <p:cNvSpPr>
                <a:spLocks noChangeAspect="1" noChangeArrowheads="1"/>
              </p:cNvSpPr>
              <p:nvPr/>
            </p:nvSpPr>
            <p:spPr bwMode="auto">
              <a:xfrm>
                <a:off x="7024131"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7" name="Oval 67"/>
              <p:cNvSpPr>
                <a:spLocks noChangeAspect="1" noChangeArrowheads="1"/>
              </p:cNvSpPr>
              <p:nvPr/>
            </p:nvSpPr>
            <p:spPr bwMode="auto">
              <a:xfrm>
                <a:off x="6878504" y="439393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8" name="Oval 68"/>
              <p:cNvSpPr>
                <a:spLocks noChangeAspect="1" noChangeArrowheads="1"/>
              </p:cNvSpPr>
              <p:nvPr/>
            </p:nvSpPr>
            <p:spPr bwMode="auto">
              <a:xfrm>
                <a:off x="7028461" y="439818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9" name="Oval 69"/>
              <p:cNvSpPr>
                <a:spLocks noChangeAspect="1" noChangeArrowheads="1"/>
              </p:cNvSpPr>
              <p:nvPr/>
            </p:nvSpPr>
            <p:spPr bwMode="auto">
              <a:xfrm>
                <a:off x="6898183"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0" name="Oval 70"/>
              <p:cNvSpPr>
                <a:spLocks noChangeAspect="1" noChangeArrowheads="1"/>
              </p:cNvSpPr>
              <p:nvPr/>
            </p:nvSpPr>
            <p:spPr bwMode="auto">
              <a:xfrm>
                <a:off x="6780107" y="460266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1" name="Oval 71"/>
              <p:cNvSpPr>
                <a:spLocks noChangeAspect="1" noChangeArrowheads="1"/>
              </p:cNvSpPr>
              <p:nvPr/>
            </p:nvSpPr>
            <p:spPr bwMode="auto">
              <a:xfrm>
                <a:off x="6551826" y="449239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2" name="Oval 72"/>
              <p:cNvSpPr>
                <a:spLocks noChangeAspect="1" noChangeArrowheads="1"/>
              </p:cNvSpPr>
              <p:nvPr/>
            </p:nvSpPr>
            <p:spPr bwMode="auto">
              <a:xfrm>
                <a:off x="6646287"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3" name="Oval 73"/>
              <p:cNvSpPr>
                <a:spLocks noChangeAspect="1" noChangeArrowheads="1"/>
              </p:cNvSpPr>
              <p:nvPr/>
            </p:nvSpPr>
            <p:spPr bwMode="auto">
              <a:xfrm>
                <a:off x="6646287"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4" name="Oval 74"/>
              <p:cNvSpPr>
                <a:spLocks noChangeAspect="1" noChangeArrowheads="1"/>
              </p:cNvSpPr>
              <p:nvPr/>
            </p:nvSpPr>
            <p:spPr bwMode="auto">
              <a:xfrm>
                <a:off x="6587070" y="49361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5" name="Oval 75"/>
              <p:cNvSpPr>
                <a:spLocks noChangeAspect="1" noChangeArrowheads="1"/>
              </p:cNvSpPr>
              <p:nvPr/>
            </p:nvSpPr>
            <p:spPr bwMode="auto">
              <a:xfrm>
                <a:off x="6292059" y="442938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6" name="Oval 76"/>
              <p:cNvSpPr>
                <a:spLocks noChangeAspect="1" noChangeArrowheads="1"/>
              </p:cNvSpPr>
              <p:nvPr/>
            </p:nvSpPr>
            <p:spPr bwMode="auto">
              <a:xfrm>
                <a:off x="6406692" y="460347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7" name="Oval 77"/>
              <p:cNvSpPr>
                <a:spLocks noChangeAspect="1" noChangeArrowheads="1"/>
              </p:cNvSpPr>
              <p:nvPr/>
            </p:nvSpPr>
            <p:spPr bwMode="auto">
              <a:xfrm>
                <a:off x="5981839" y="422047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8" name="Oval 78"/>
              <p:cNvSpPr>
                <a:spLocks noChangeAspect="1" noChangeArrowheads="1"/>
              </p:cNvSpPr>
              <p:nvPr/>
            </p:nvSpPr>
            <p:spPr bwMode="auto">
              <a:xfrm>
                <a:off x="6104921" y="4275248"/>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9" name="Oval 79"/>
              <p:cNvSpPr>
                <a:spLocks noChangeAspect="1" noChangeArrowheads="1"/>
              </p:cNvSpPr>
              <p:nvPr/>
            </p:nvSpPr>
            <p:spPr bwMode="auto">
              <a:xfrm>
                <a:off x="6016547" y="43545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0" name="Oval 80"/>
              <p:cNvSpPr>
                <a:spLocks noChangeAspect="1" noChangeArrowheads="1"/>
              </p:cNvSpPr>
              <p:nvPr/>
            </p:nvSpPr>
            <p:spPr bwMode="auto">
              <a:xfrm>
                <a:off x="5654447" y="423640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1" name="Oval 81"/>
              <p:cNvSpPr>
                <a:spLocks noChangeAspect="1" noChangeArrowheads="1"/>
              </p:cNvSpPr>
              <p:nvPr/>
            </p:nvSpPr>
            <p:spPr bwMode="auto">
              <a:xfrm>
                <a:off x="5768587" y="423247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2" name="Oval 82"/>
              <p:cNvSpPr>
                <a:spLocks noChangeAspect="1" noChangeArrowheads="1"/>
              </p:cNvSpPr>
              <p:nvPr/>
            </p:nvSpPr>
            <p:spPr bwMode="auto">
              <a:xfrm>
                <a:off x="5890600"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3" name="Oval 83"/>
              <p:cNvSpPr>
                <a:spLocks noChangeAspect="1" noChangeArrowheads="1"/>
              </p:cNvSpPr>
              <p:nvPr/>
            </p:nvSpPr>
            <p:spPr bwMode="auto">
              <a:xfrm>
                <a:off x="5796139" y="411826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4" name="Oval 84"/>
              <p:cNvSpPr>
                <a:spLocks noChangeAspect="1" noChangeArrowheads="1"/>
              </p:cNvSpPr>
              <p:nvPr/>
            </p:nvSpPr>
            <p:spPr bwMode="auto">
              <a:xfrm>
                <a:off x="5512756"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5" name="Oval 85"/>
              <p:cNvSpPr>
                <a:spLocks noChangeAspect="1" noChangeArrowheads="1"/>
              </p:cNvSpPr>
              <p:nvPr/>
            </p:nvSpPr>
            <p:spPr bwMode="auto">
              <a:xfrm>
                <a:off x="5638704"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6" name="Oval 86"/>
              <p:cNvSpPr>
                <a:spLocks noChangeAspect="1" noChangeArrowheads="1"/>
              </p:cNvSpPr>
              <p:nvPr/>
            </p:nvSpPr>
            <p:spPr bwMode="auto">
              <a:xfrm>
                <a:off x="5596241" y="42794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7" name="Oval 87"/>
              <p:cNvSpPr>
                <a:spLocks noChangeAspect="1" noChangeArrowheads="1"/>
              </p:cNvSpPr>
              <p:nvPr/>
            </p:nvSpPr>
            <p:spPr bwMode="auto">
              <a:xfrm>
                <a:off x="5465525" y="416158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 name="Oval 88"/>
              <p:cNvSpPr>
                <a:spLocks noChangeAspect="1" noChangeArrowheads="1"/>
              </p:cNvSpPr>
              <p:nvPr/>
            </p:nvSpPr>
            <p:spPr bwMode="auto">
              <a:xfrm>
                <a:off x="5174271" y="411432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9" name="Oval 89"/>
              <p:cNvSpPr>
                <a:spLocks noChangeAspect="1" noChangeArrowheads="1"/>
              </p:cNvSpPr>
              <p:nvPr/>
            </p:nvSpPr>
            <p:spPr bwMode="auto">
              <a:xfrm>
                <a:off x="5386808" y="403162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0" name="Oval 90"/>
              <p:cNvSpPr>
                <a:spLocks noChangeAspect="1" noChangeArrowheads="1"/>
              </p:cNvSpPr>
              <p:nvPr/>
            </p:nvSpPr>
            <p:spPr bwMode="auto">
              <a:xfrm>
                <a:off x="5304154" y="418127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1" name="Oval 91"/>
              <p:cNvSpPr>
                <a:spLocks noChangeAspect="1" noChangeArrowheads="1"/>
              </p:cNvSpPr>
              <p:nvPr/>
            </p:nvSpPr>
            <p:spPr bwMode="auto">
              <a:xfrm>
                <a:off x="5238316" y="42902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2" name="Oval 92"/>
              <p:cNvSpPr>
                <a:spLocks noChangeAspect="1" noChangeArrowheads="1"/>
              </p:cNvSpPr>
              <p:nvPr/>
            </p:nvSpPr>
            <p:spPr bwMode="auto">
              <a:xfrm>
                <a:off x="5008964"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3" name="Oval 93"/>
              <p:cNvSpPr>
                <a:spLocks noChangeAspect="1" noChangeArrowheads="1"/>
              </p:cNvSpPr>
              <p:nvPr/>
            </p:nvSpPr>
            <p:spPr bwMode="auto">
              <a:xfrm>
                <a:off x="5134912"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4" name="Oval 94"/>
              <p:cNvSpPr>
                <a:spLocks noChangeAspect="1" noChangeArrowheads="1"/>
              </p:cNvSpPr>
              <p:nvPr/>
            </p:nvSpPr>
            <p:spPr bwMode="auto">
              <a:xfrm>
                <a:off x="5134912"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5" name="Oval 95"/>
              <p:cNvSpPr>
                <a:spLocks noChangeAspect="1" noChangeArrowheads="1"/>
              </p:cNvSpPr>
              <p:nvPr/>
            </p:nvSpPr>
            <p:spPr bwMode="auto">
              <a:xfrm>
                <a:off x="5008964" y="426397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6" name="Oval 96"/>
              <p:cNvSpPr>
                <a:spLocks noChangeAspect="1" noChangeArrowheads="1"/>
              </p:cNvSpPr>
              <p:nvPr/>
            </p:nvSpPr>
            <p:spPr bwMode="auto">
              <a:xfrm>
                <a:off x="7276027"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7" name="Oval 97"/>
              <p:cNvSpPr>
                <a:spLocks noChangeAspect="1" noChangeArrowheads="1"/>
              </p:cNvSpPr>
              <p:nvPr/>
            </p:nvSpPr>
            <p:spPr bwMode="auto">
              <a:xfrm>
                <a:off x="7401975"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8" name="Oval 98"/>
              <p:cNvSpPr>
                <a:spLocks noChangeAspect="1" noChangeArrowheads="1"/>
              </p:cNvSpPr>
              <p:nvPr/>
            </p:nvSpPr>
            <p:spPr bwMode="auto">
              <a:xfrm>
                <a:off x="7543666" y="429154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9" name="Oval 99"/>
              <p:cNvSpPr>
                <a:spLocks noChangeAspect="1" noChangeArrowheads="1"/>
              </p:cNvSpPr>
              <p:nvPr/>
            </p:nvSpPr>
            <p:spPr bwMode="auto">
              <a:xfrm>
                <a:off x="7354744"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0" name="Oval 100"/>
              <p:cNvSpPr>
                <a:spLocks noChangeAspect="1" noChangeArrowheads="1"/>
              </p:cNvSpPr>
              <p:nvPr/>
            </p:nvSpPr>
            <p:spPr bwMode="auto">
              <a:xfrm>
                <a:off x="7154738" y="40868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1" name="Oval 101"/>
              <p:cNvSpPr>
                <a:spLocks noChangeAspect="1" noChangeArrowheads="1"/>
              </p:cNvSpPr>
              <p:nvPr/>
            </p:nvSpPr>
            <p:spPr bwMode="auto">
              <a:xfrm>
                <a:off x="7220925" y="403949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2" name="Oval 102"/>
              <p:cNvSpPr>
                <a:spLocks noChangeAspect="1" noChangeArrowheads="1"/>
              </p:cNvSpPr>
              <p:nvPr/>
            </p:nvSpPr>
            <p:spPr bwMode="auto">
              <a:xfrm>
                <a:off x="7146143" y="437030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3" name="Oval 103"/>
              <p:cNvSpPr>
                <a:spLocks noChangeAspect="1" noChangeArrowheads="1"/>
              </p:cNvSpPr>
              <p:nvPr/>
            </p:nvSpPr>
            <p:spPr bwMode="auto">
              <a:xfrm>
                <a:off x="7075725" y="424016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4" name="Oval 104"/>
              <p:cNvSpPr>
                <a:spLocks noChangeAspect="1" noChangeArrowheads="1"/>
              </p:cNvSpPr>
              <p:nvPr/>
            </p:nvSpPr>
            <p:spPr bwMode="auto">
              <a:xfrm>
                <a:off x="6691246" y="400136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75" name="Oval 105"/>
              <p:cNvSpPr>
                <a:spLocks noChangeAspect="1" noChangeArrowheads="1"/>
              </p:cNvSpPr>
              <p:nvPr/>
            </p:nvSpPr>
            <p:spPr bwMode="auto">
              <a:xfrm>
                <a:off x="7035107" y="410936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6" name="Oval 106"/>
              <p:cNvSpPr>
                <a:spLocks noChangeAspect="1" noChangeArrowheads="1"/>
              </p:cNvSpPr>
              <p:nvPr/>
            </p:nvSpPr>
            <p:spPr bwMode="auto">
              <a:xfrm>
                <a:off x="6902119" y="418915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7" name="Oval 107"/>
              <p:cNvSpPr>
                <a:spLocks noChangeAspect="1" noChangeArrowheads="1"/>
              </p:cNvSpPr>
              <p:nvPr/>
            </p:nvSpPr>
            <p:spPr bwMode="auto">
              <a:xfrm>
                <a:off x="6875455" y="422898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9" name="Oval 109"/>
              <p:cNvSpPr>
                <a:spLocks noChangeAspect="1" noChangeArrowheads="1"/>
              </p:cNvSpPr>
              <p:nvPr/>
            </p:nvSpPr>
            <p:spPr bwMode="auto">
              <a:xfrm>
                <a:off x="6646287" y="425637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0" name="Oval 110"/>
              <p:cNvSpPr>
                <a:spLocks noChangeAspect="1" noChangeArrowheads="1"/>
              </p:cNvSpPr>
              <p:nvPr/>
            </p:nvSpPr>
            <p:spPr bwMode="auto">
              <a:xfrm>
                <a:off x="6744684" y="429960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1" name="Oval 111"/>
              <p:cNvSpPr>
                <a:spLocks noChangeAspect="1" noChangeArrowheads="1"/>
              </p:cNvSpPr>
              <p:nvPr/>
            </p:nvSpPr>
            <p:spPr bwMode="auto">
              <a:xfrm>
                <a:off x="6487550" y="431973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2" name="Oval 112"/>
              <p:cNvSpPr>
                <a:spLocks noChangeAspect="1" noChangeArrowheads="1"/>
              </p:cNvSpPr>
              <p:nvPr/>
            </p:nvSpPr>
            <p:spPr bwMode="auto">
              <a:xfrm>
                <a:off x="6268443"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3" name="Oval 113"/>
              <p:cNvSpPr>
                <a:spLocks noChangeAspect="1" noChangeArrowheads="1"/>
              </p:cNvSpPr>
              <p:nvPr/>
            </p:nvSpPr>
            <p:spPr bwMode="auto">
              <a:xfrm>
                <a:off x="6386519" y="420884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4" name="Oval 114"/>
              <p:cNvSpPr>
                <a:spLocks noChangeAspect="1" noChangeArrowheads="1"/>
              </p:cNvSpPr>
              <p:nvPr/>
            </p:nvSpPr>
            <p:spPr bwMode="auto">
              <a:xfrm>
                <a:off x="6524956" y="412430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85" name="Oval 116"/>
              <p:cNvSpPr>
                <a:spLocks noChangeAspect="1" noChangeArrowheads="1"/>
              </p:cNvSpPr>
              <p:nvPr/>
            </p:nvSpPr>
            <p:spPr bwMode="auto">
              <a:xfrm>
                <a:off x="6154303" y="410644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6" name="Oval 117"/>
              <p:cNvSpPr>
                <a:spLocks noChangeAspect="1" noChangeArrowheads="1"/>
              </p:cNvSpPr>
              <p:nvPr/>
            </p:nvSpPr>
            <p:spPr bwMode="auto">
              <a:xfrm>
                <a:off x="5764652"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7" name="Oval 118"/>
              <p:cNvSpPr>
                <a:spLocks noChangeAspect="1" noChangeArrowheads="1"/>
              </p:cNvSpPr>
              <p:nvPr/>
            </p:nvSpPr>
            <p:spPr bwMode="auto">
              <a:xfrm>
                <a:off x="5894535" y="408281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8" name="Oval 119"/>
              <p:cNvSpPr>
                <a:spLocks noChangeAspect="1" noChangeArrowheads="1"/>
              </p:cNvSpPr>
              <p:nvPr/>
            </p:nvSpPr>
            <p:spPr bwMode="auto">
              <a:xfrm>
                <a:off x="5749361" y="406659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9" name="Oval 120"/>
              <p:cNvSpPr>
                <a:spLocks noChangeAspect="1" noChangeArrowheads="1"/>
              </p:cNvSpPr>
              <p:nvPr/>
            </p:nvSpPr>
            <p:spPr bwMode="auto">
              <a:xfrm>
                <a:off x="5512756"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0" name="Oval 121"/>
              <p:cNvSpPr>
                <a:spLocks noChangeAspect="1" noChangeArrowheads="1"/>
              </p:cNvSpPr>
              <p:nvPr/>
            </p:nvSpPr>
            <p:spPr bwMode="auto">
              <a:xfrm>
                <a:off x="5599345" y="383076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1" name="Oval 122"/>
              <p:cNvSpPr>
                <a:spLocks noChangeAspect="1" noChangeArrowheads="1"/>
              </p:cNvSpPr>
              <p:nvPr/>
            </p:nvSpPr>
            <p:spPr bwMode="auto">
              <a:xfrm>
                <a:off x="5638704"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2" name="Oval 123"/>
              <p:cNvSpPr>
                <a:spLocks noChangeAspect="1" noChangeArrowheads="1"/>
              </p:cNvSpPr>
              <p:nvPr/>
            </p:nvSpPr>
            <p:spPr bwMode="auto">
              <a:xfrm>
                <a:off x="5478940" y="40495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3" name="Oval 124"/>
              <p:cNvSpPr>
                <a:spLocks noChangeAspect="1" noChangeArrowheads="1"/>
              </p:cNvSpPr>
              <p:nvPr/>
            </p:nvSpPr>
            <p:spPr bwMode="auto">
              <a:xfrm>
                <a:off x="5260860"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4" name="Oval 125"/>
              <p:cNvSpPr>
                <a:spLocks noChangeAspect="1" noChangeArrowheads="1"/>
              </p:cNvSpPr>
              <p:nvPr/>
            </p:nvSpPr>
            <p:spPr bwMode="auto">
              <a:xfrm>
                <a:off x="5386808"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5" name="Oval 126"/>
              <p:cNvSpPr>
                <a:spLocks noChangeAspect="1" noChangeArrowheads="1"/>
              </p:cNvSpPr>
              <p:nvPr/>
            </p:nvSpPr>
            <p:spPr bwMode="auto">
              <a:xfrm>
                <a:off x="5323834" y="39371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6" name="Oval 127"/>
              <p:cNvSpPr>
                <a:spLocks noChangeAspect="1" noChangeArrowheads="1"/>
              </p:cNvSpPr>
              <p:nvPr/>
            </p:nvSpPr>
            <p:spPr bwMode="auto">
              <a:xfrm>
                <a:off x="5260860"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7" name="Oval 128"/>
              <p:cNvSpPr>
                <a:spLocks noChangeAspect="1" noChangeArrowheads="1"/>
              </p:cNvSpPr>
              <p:nvPr/>
            </p:nvSpPr>
            <p:spPr bwMode="auto">
              <a:xfrm>
                <a:off x="5008964"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8" name="Oval 129"/>
              <p:cNvSpPr>
                <a:spLocks noChangeAspect="1" noChangeArrowheads="1"/>
              </p:cNvSpPr>
              <p:nvPr/>
            </p:nvSpPr>
            <p:spPr bwMode="auto">
              <a:xfrm>
                <a:off x="5134912"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9" name="Oval 130"/>
              <p:cNvSpPr>
                <a:spLocks noChangeAspect="1" noChangeArrowheads="1"/>
              </p:cNvSpPr>
              <p:nvPr/>
            </p:nvSpPr>
            <p:spPr bwMode="auto">
              <a:xfrm>
                <a:off x="5134912"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0" name="Oval 131"/>
              <p:cNvSpPr>
                <a:spLocks noChangeAspect="1" noChangeArrowheads="1"/>
              </p:cNvSpPr>
              <p:nvPr/>
            </p:nvSpPr>
            <p:spPr bwMode="auto">
              <a:xfrm>
                <a:off x="5008964"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1" name="Oval 132"/>
              <p:cNvSpPr>
                <a:spLocks noChangeAspect="1" noChangeArrowheads="1"/>
              </p:cNvSpPr>
              <p:nvPr/>
            </p:nvSpPr>
            <p:spPr bwMode="auto">
              <a:xfrm>
                <a:off x="7276027"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2" name="Oval 133"/>
              <p:cNvSpPr>
                <a:spLocks noChangeAspect="1" noChangeArrowheads="1"/>
              </p:cNvSpPr>
              <p:nvPr/>
            </p:nvSpPr>
            <p:spPr bwMode="auto">
              <a:xfrm>
                <a:off x="7401975"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3" name="Oval 134"/>
              <p:cNvSpPr>
                <a:spLocks noChangeAspect="1" noChangeArrowheads="1"/>
              </p:cNvSpPr>
              <p:nvPr/>
            </p:nvSpPr>
            <p:spPr bwMode="auto">
              <a:xfrm>
                <a:off x="7401975"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4" name="Oval 135"/>
              <p:cNvSpPr>
                <a:spLocks noChangeAspect="1" noChangeArrowheads="1"/>
              </p:cNvSpPr>
              <p:nvPr/>
            </p:nvSpPr>
            <p:spPr bwMode="auto">
              <a:xfrm>
                <a:off x="7276027"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5" name="Oval 136"/>
              <p:cNvSpPr>
                <a:spLocks noChangeAspect="1" noChangeArrowheads="1"/>
              </p:cNvSpPr>
              <p:nvPr/>
            </p:nvSpPr>
            <p:spPr bwMode="auto">
              <a:xfrm>
                <a:off x="7087631" y="39295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6" name="Oval 137"/>
              <p:cNvSpPr>
                <a:spLocks noChangeAspect="1" noChangeArrowheads="1"/>
              </p:cNvSpPr>
              <p:nvPr/>
            </p:nvSpPr>
            <p:spPr bwMode="auto">
              <a:xfrm>
                <a:off x="7106784" y="3795325"/>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7" name="Oval 138"/>
              <p:cNvSpPr>
                <a:spLocks noChangeAspect="1" noChangeArrowheads="1"/>
              </p:cNvSpPr>
              <p:nvPr/>
            </p:nvSpPr>
            <p:spPr bwMode="auto">
              <a:xfrm>
                <a:off x="7211843" y="408913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8" name="Oval 139"/>
              <p:cNvSpPr>
                <a:spLocks noChangeAspect="1" noChangeArrowheads="1"/>
              </p:cNvSpPr>
              <p:nvPr/>
            </p:nvSpPr>
            <p:spPr bwMode="auto">
              <a:xfrm>
                <a:off x="6976900" y="392528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9" name="Oval 141"/>
              <p:cNvSpPr>
                <a:spLocks noChangeAspect="1" noChangeArrowheads="1"/>
              </p:cNvSpPr>
              <p:nvPr/>
            </p:nvSpPr>
            <p:spPr bwMode="auto">
              <a:xfrm>
                <a:off x="6898183"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0" name="Oval 142"/>
              <p:cNvSpPr>
                <a:spLocks noChangeAspect="1" noChangeArrowheads="1"/>
              </p:cNvSpPr>
              <p:nvPr/>
            </p:nvSpPr>
            <p:spPr bwMode="auto">
              <a:xfrm>
                <a:off x="6870402" y="404226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1" name="Oval 143"/>
              <p:cNvSpPr>
                <a:spLocks noChangeAspect="1" noChangeArrowheads="1"/>
              </p:cNvSpPr>
              <p:nvPr/>
            </p:nvSpPr>
            <p:spPr bwMode="auto">
              <a:xfrm>
                <a:off x="6781014" y="38014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3" name="Oval 152"/>
              <p:cNvSpPr>
                <a:spLocks noChangeAspect="1" noChangeArrowheads="1"/>
              </p:cNvSpPr>
              <p:nvPr/>
            </p:nvSpPr>
            <p:spPr bwMode="auto">
              <a:xfrm>
                <a:off x="7401975"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4" name="Oval 153"/>
              <p:cNvSpPr>
                <a:spLocks noChangeAspect="1" noChangeArrowheads="1"/>
              </p:cNvSpPr>
              <p:nvPr/>
            </p:nvSpPr>
            <p:spPr bwMode="auto">
              <a:xfrm>
                <a:off x="7276027"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5" name="Oval 154"/>
              <p:cNvSpPr>
                <a:spLocks noChangeAspect="1" noChangeArrowheads="1"/>
              </p:cNvSpPr>
              <p:nvPr/>
            </p:nvSpPr>
            <p:spPr bwMode="auto">
              <a:xfrm>
                <a:off x="7177101" y="3667238"/>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6" name="Oval 156"/>
              <p:cNvSpPr>
                <a:spLocks noChangeAspect="1" noChangeArrowheads="1"/>
              </p:cNvSpPr>
              <p:nvPr/>
            </p:nvSpPr>
            <p:spPr bwMode="auto">
              <a:xfrm>
                <a:off x="6952226" y="3721280"/>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7" name="Oval 157"/>
              <p:cNvSpPr>
                <a:spLocks noChangeAspect="1" noChangeArrowheads="1"/>
              </p:cNvSpPr>
              <p:nvPr/>
            </p:nvSpPr>
            <p:spPr bwMode="auto">
              <a:xfrm>
                <a:off x="6903484" y="3555295"/>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8" name="Oval 163"/>
              <p:cNvSpPr>
                <a:spLocks noChangeAspect="1" noChangeArrowheads="1"/>
              </p:cNvSpPr>
              <p:nvPr/>
            </p:nvSpPr>
            <p:spPr bwMode="auto">
              <a:xfrm>
                <a:off x="5947063" y="3701979"/>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9" name="Oval 164"/>
              <p:cNvSpPr>
                <a:spLocks noChangeAspect="1" noChangeArrowheads="1"/>
              </p:cNvSpPr>
              <p:nvPr/>
            </p:nvSpPr>
            <p:spPr bwMode="auto">
              <a:xfrm>
                <a:off x="6111008" y="398436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0" name="Oval 165"/>
              <p:cNvSpPr>
                <a:spLocks noChangeAspect="1" noChangeArrowheads="1"/>
              </p:cNvSpPr>
              <p:nvPr/>
            </p:nvSpPr>
            <p:spPr bwMode="auto">
              <a:xfrm>
                <a:off x="5678062" y="3889843"/>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1" name="Oval 166"/>
              <p:cNvSpPr>
                <a:spLocks noChangeAspect="1" noChangeArrowheads="1"/>
              </p:cNvSpPr>
              <p:nvPr/>
            </p:nvSpPr>
            <p:spPr bwMode="auto">
              <a:xfrm>
                <a:off x="5591473" y="3614165"/>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2" name="Oval 167"/>
              <p:cNvSpPr>
                <a:spLocks noChangeAspect="1" noChangeArrowheads="1"/>
              </p:cNvSpPr>
              <p:nvPr/>
            </p:nvSpPr>
            <p:spPr bwMode="auto">
              <a:xfrm>
                <a:off x="5512756"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3" name="Oval 168"/>
              <p:cNvSpPr>
                <a:spLocks noChangeAspect="1" noChangeArrowheads="1"/>
              </p:cNvSpPr>
              <p:nvPr/>
            </p:nvSpPr>
            <p:spPr bwMode="auto">
              <a:xfrm>
                <a:off x="5386808"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4" name="Oval 169"/>
              <p:cNvSpPr>
                <a:spLocks noChangeAspect="1" noChangeArrowheads="1"/>
              </p:cNvSpPr>
              <p:nvPr/>
            </p:nvSpPr>
            <p:spPr bwMode="auto">
              <a:xfrm>
                <a:off x="5260860"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5" name="Oval 170"/>
              <p:cNvSpPr>
                <a:spLocks noChangeAspect="1" noChangeArrowheads="1"/>
              </p:cNvSpPr>
              <p:nvPr/>
            </p:nvSpPr>
            <p:spPr bwMode="auto">
              <a:xfrm>
                <a:off x="5134912"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6" name="Oval 171"/>
              <p:cNvSpPr>
                <a:spLocks noChangeAspect="1" noChangeArrowheads="1"/>
              </p:cNvSpPr>
              <p:nvPr/>
            </p:nvSpPr>
            <p:spPr bwMode="auto">
              <a:xfrm>
                <a:off x="5008964"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7" name="Line 174"/>
              <p:cNvSpPr>
                <a:spLocks noChangeAspect="1" noChangeShapeType="1"/>
              </p:cNvSpPr>
              <p:nvPr/>
            </p:nvSpPr>
            <p:spPr bwMode="auto">
              <a:xfrm>
                <a:off x="6268443" y="4263976"/>
                <a:ext cx="125948"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8" name="Line 175"/>
              <p:cNvSpPr>
                <a:spLocks noChangeAspect="1" noChangeShapeType="1"/>
              </p:cNvSpPr>
              <p:nvPr/>
            </p:nvSpPr>
            <p:spPr bwMode="auto">
              <a:xfrm>
                <a:off x="6394391" y="4642048"/>
                <a:ext cx="629740"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9" name="Line 176"/>
              <p:cNvSpPr>
                <a:spLocks noChangeAspect="1" noChangeShapeType="1"/>
              </p:cNvSpPr>
              <p:nvPr/>
            </p:nvSpPr>
            <p:spPr bwMode="auto">
              <a:xfrm flipH="1">
                <a:off x="5882728" y="3917411"/>
                <a:ext cx="82653" cy="24811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0" name="Line 177"/>
              <p:cNvSpPr>
                <a:spLocks noChangeAspect="1" noChangeShapeType="1"/>
              </p:cNvSpPr>
              <p:nvPr/>
            </p:nvSpPr>
            <p:spPr bwMode="auto">
              <a:xfrm>
                <a:off x="5977189" y="3925287"/>
                <a:ext cx="346357" cy="14571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1" name="Line 178"/>
              <p:cNvSpPr>
                <a:spLocks noChangeAspect="1" noChangeShapeType="1"/>
              </p:cNvSpPr>
              <p:nvPr/>
            </p:nvSpPr>
            <p:spPr bwMode="auto">
              <a:xfrm>
                <a:off x="6075586" y="4043434"/>
                <a:ext cx="74782" cy="27961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2" name="Line 179"/>
              <p:cNvSpPr>
                <a:spLocks noChangeAspect="1" noChangeShapeType="1"/>
              </p:cNvSpPr>
              <p:nvPr/>
            </p:nvSpPr>
            <p:spPr bwMode="auto">
              <a:xfrm>
                <a:off x="6201533" y="4185211"/>
                <a:ext cx="271575" cy="208727"/>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3" name="Line 180"/>
              <p:cNvSpPr>
                <a:spLocks noChangeAspect="1" noChangeShapeType="1"/>
              </p:cNvSpPr>
              <p:nvPr/>
            </p:nvSpPr>
            <p:spPr bwMode="auto">
              <a:xfrm>
                <a:off x="6469173" y="4393939"/>
                <a:ext cx="366036" cy="5907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4" name="Line 181"/>
              <p:cNvSpPr>
                <a:spLocks noChangeAspect="1" noChangeShapeType="1"/>
              </p:cNvSpPr>
              <p:nvPr/>
            </p:nvSpPr>
            <p:spPr bwMode="auto">
              <a:xfrm>
                <a:off x="6268443" y="4283668"/>
                <a:ext cx="326677" cy="24417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5" name="Line 182"/>
              <p:cNvSpPr>
                <a:spLocks noChangeAspect="1" noChangeShapeType="1"/>
              </p:cNvSpPr>
              <p:nvPr/>
            </p:nvSpPr>
            <p:spPr bwMode="auto">
              <a:xfrm>
                <a:off x="6599057" y="4531777"/>
                <a:ext cx="125948" cy="1969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6" name="Line 183"/>
              <p:cNvSpPr>
                <a:spLocks noChangeAspect="1" noChangeShapeType="1"/>
              </p:cNvSpPr>
              <p:nvPr/>
            </p:nvSpPr>
            <p:spPr bwMode="auto">
              <a:xfrm>
                <a:off x="6323546" y="4460889"/>
                <a:ext cx="82653" cy="25992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7" name="Line 184"/>
              <p:cNvSpPr>
                <a:spLocks noChangeAspect="1" noChangeShapeType="1"/>
              </p:cNvSpPr>
              <p:nvPr/>
            </p:nvSpPr>
            <p:spPr bwMode="auto">
              <a:xfrm flipH="1">
                <a:off x="6166111" y="4716875"/>
                <a:ext cx="240088" cy="30718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8" name="Line 185"/>
              <p:cNvSpPr>
                <a:spLocks noChangeAspect="1" noChangeShapeType="1"/>
              </p:cNvSpPr>
              <p:nvPr/>
            </p:nvSpPr>
            <p:spPr bwMode="auto">
              <a:xfrm flipH="1">
                <a:off x="5945702" y="4571160"/>
                <a:ext cx="429010" cy="17722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9" name="Line 186"/>
              <p:cNvSpPr>
                <a:spLocks noChangeAspect="1" noChangeShapeType="1"/>
              </p:cNvSpPr>
              <p:nvPr/>
            </p:nvSpPr>
            <p:spPr bwMode="auto">
              <a:xfrm flipH="1" flipV="1">
                <a:off x="5622960" y="4657801"/>
                <a:ext cx="322742"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0" name="Line 187"/>
              <p:cNvSpPr>
                <a:spLocks noChangeAspect="1" noChangeShapeType="1"/>
              </p:cNvSpPr>
              <p:nvPr/>
            </p:nvSpPr>
            <p:spPr bwMode="auto">
              <a:xfrm>
                <a:off x="6469173" y="4685369"/>
                <a:ext cx="385716" cy="37413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1" name="Line 188"/>
              <p:cNvSpPr>
                <a:spLocks noChangeAspect="1" noChangeShapeType="1"/>
              </p:cNvSpPr>
              <p:nvPr/>
            </p:nvSpPr>
            <p:spPr bwMode="auto">
              <a:xfrm flipV="1">
                <a:off x="6536083" y="4642048"/>
                <a:ext cx="369972" cy="8270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2" name="Line 189"/>
              <p:cNvSpPr>
                <a:spLocks noChangeAspect="1" noChangeShapeType="1"/>
              </p:cNvSpPr>
              <p:nvPr/>
            </p:nvSpPr>
            <p:spPr bwMode="auto">
              <a:xfrm flipH="1">
                <a:off x="6433750" y="4775949"/>
                <a:ext cx="184986" cy="29143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3" name="Line 190"/>
              <p:cNvSpPr>
                <a:spLocks noChangeAspect="1" noChangeShapeType="1"/>
              </p:cNvSpPr>
              <p:nvPr/>
            </p:nvSpPr>
            <p:spPr bwMode="auto">
              <a:xfrm>
                <a:off x="6665966" y="4807455"/>
                <a:ext cx="570702" cy="33081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4" name="Line 191"/>
              <p:cNvSpPr>
                <a:spLocks noChangeAspect="1" noChangeShapeType="1"/>
              </p:cNvSpPr>
              <p:nvPr/>
            </p:nvSpPr>
            <p:spPr bwMode="auto">
              <a:xfrm flipV="1">
                <a:off x="6748620" y="4772010"/>
                <a:ext cx="452625"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5" name="Oval 192"/>
              <p:cNvSpPr>
                <a:spLocks noChangeAspect="1" noChangeArrowheads="1"/>
              </p:cNvSpPr>
              <p:nvPr/>
            </p:nvSpPr>
            <p:spPr bwMode="auto">
              <a:xfrm>
                <a:off x="6326802" y="4008147"/>
                <a:ext cx="125948" cy="126024"/>
              </a:xfrm>
              <a:prstGeom prst="ellipse">
                <a:avLst/>
              </a:prstGeom>
              <a:gradFill rotWithShape="0">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6" name="Oval 193"/>
              <p:cNvSpPr>
                <a:spLocks noChangeAspect="1" noChangeArrowheads="1"/>
              </p:cNvSpPr>
              <p:nvPr/>
            </p:nvSpPr>
            <p:spPr bwMode="auto">
              <a:xfrm>
                <a:off x="7170120" y="480818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7" name="Oval 194"/>
              <p:cNvSpPr>
                <a:spLocks noChangeAspect="1" noChangeArrowheads="1"/>
              </p:cNvSpPr>
              <p:nvPr/>
            </p:nvSpPr>
            <p:spPr bwMode="auto">
              <a:xfrm>
                <a:off x="7157951" y="5083132"/>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8" name="Oval 195"/>
              <p:cNvSpPr>
                <a:spLocks noChangeAspect="1" noChangeArrowheads="1"/>
              </p:cNvSpPr>
              <p:nvPr/>
            </p:nvSpPr>
            <p:spPr bwMode="auto">
              <a:xfrm>
                <a:off x="6335353" y="5063441"/>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9" name="Oval 196"/>
              <p:cNvSpPr>
                <a:spLocks noChangeAspect="1" noChangeArrowheads="1"/>
              </p:cNvSpPr>
              <p:nvPr/>
            </p:nvSpPr>
            <p:spPr bwMode="auto">
              <a:xfrm>
                <a:off x="6071650" y="4988614"/>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0" name="Oval 197"/>
              <p:cNvSpPr>
                <a:spLocks noChangeAspect="1" noChangeArrowheads="1"/>
              </p:cNvSpPr>
              <p:nvPr/>
            </p:nvSpPr>
            <p:spPr bwMode="auto">
              <a:xfrm>
                <a:off x="6776171" y="500830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1" name="Oval 198"/>
              <p:cNvSpPr>
                <a:spLocks noChangeAspect="1" noChangeArrowheads="1"/>
              </p:cNvSpPr>
              <p:nvPr/>
            </p:nvSpPr>
            <p:spPr bwMode="auto">
              <a:xfrm>
                <a:off x="5556050" y="4594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2" name="Oval 199"/>
              <p:cNvSpPr>
                <a:spLocks noChangeAspect="1" noChangeArrowheads="1"/>
              </p:cNvSpPr>
              <p:nvPr/>
            </p:nvSpPr>
            <p:spPr bwMode="auto">
              <a:xfrm>
                <a:off x="6855447" y="440596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3" name="Oval 200"/>
              <p:cNvSpPr>
                <a:spLocks noChangeAspect="1" noChangeArrowheads="1"/>
              </p:cNvSpPr>
              <p:nvPr/>
            </p:nvSpPr>
            <p:spPr bwMode="auto">
              <a:xfrm>
                <a:off x="6673838" y="4669616"/>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4" name="Line 201"/>
              <p:cNvSpPr>
                <a:spLocks noChangeAspect="1" noChangeShapeType="1"/>
              </p:cNvSpPr>
              <p:nvPr/>
            </p:nvSpPr>
            <p:spPr bwMode="auto">
              <a:xfrm>
                <a:off x="5886664" y="4165520"/>
                <a:ext cx="82653" cy="29536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5" name="Line 202"/>
              <p:cNvSpPr>
                <a:spLocks noChangeAspect="1" noChangeShapeType="1"/>
              </p:cNvSpPr>
              <p:nvPr/>
            </p:nvSpPr>
            <p:spPr bwMode="auto">
              <a:xfrm flipH="1">
                <a:off x="5988996" y="4319112"/>
                <a:ext cx="153499" cy="32293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6" name="Line 203"/>
              <p:cNvSpPr>
                <a:spLocks noChangeAspect="1" noChangeShapeType="1"/>
              </p:cNvSpPr>
              <p:nvPr/>
            </p:nvSpPr>
            <p:spPr bwMode="auto">
              <a:xfrm>
                <a:off x="6909991" y="4638110"/>
                <a:ext cx="295190" cy="1969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7" name="Oval 204"/>
              <p:cNvSpPr>
                <a:spLocks noChangeAspect="1" noChangeArrowheads="1"/>
              </p:cNvSpPr>
              <p:nvPr/>
            </p:nvSpPr>
            <p:spPr bwMode="auto">
              <a:xfrm>
                <a:off x="7205772" y="4598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8" name="Oval 205"/>
              <p:cNvSpPr>
                <a:spLocks noChangeAspect="1" noChangeArrowheads="1"/>
              </p:cNvSpPr>
              <p:nvPr/>
            </p:nvSpPr>
            <p:spPr bwMode="auto">
              <a:xfrm>
                <a:off x="5919401" y="457867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9" name="Oval 206"/>
              <p:cNvSpPr>
                <a:spLocks noChangeAspect="1" noChangeArrowheads="1"/>
              </p:cNvSpPr>
              <p:nvPr/>
            </p:nvSpPr>
            <p:spPr bwMode="auto">
              <a:xfrm>
                <a:off x="5894535" y="4405753"/>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sp>
          <p:nvSpPr>
            <p:cNvPr id="473" name="Oval 172"/>
            <p:cNvSpPr>
              <a:spLocks noChangeAspect="1" noChangeArrowheads="1"/>
            </p:cNvSpPr>
            <p:nvPr/>
          </p:nvSpPr>
          <p:spPr bwMode="auto">
            <a:xfrm>
              <a:off x="4398090" y="4148927"/>
              <a:ext cx="125948" cy="126024"/>
            </a:xfrm>
            <a:prstGeom prst="ellipse">
              <a:avLst/>
            </a:prstGeom>
            <a:gradFill rotWithShape="0">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p:spPr>
          <p:txBody>
            <a:bodyPr wrap="none" anchor="ctr"/>
            <a:lstStyle/>
            <a:p>
              <a:endParaRPr lang="ja-JP" altLang="en-US"/>
            </a:p>
          </p:txBody>
        </p:sp>
      </p:grpSp>
      <p:grpSp>
        <p:nvGrpSpPr>
          <p:cNvPr id="661" name="Group 660"/>
          <p:cNvGrpSpPr/>
          <p:nvPr/>
        </p:nvGrpSpPr>
        <p:grpSpPr>
          <a:xfrm>
            <a:off x="5356356" y="2933128"/>
            <a:ext cx="1902250" cy="2035795"/>
            <a:chOff x="5458709" y="1299512"/>
            <a:chExt cx="1902250" cy="2035795"/>
          </a:xfrm>
        </p:grpSpPr>
        <p:sp>
          <p:nvSpPr>
            <p:cNvPr id="678" name="Oval 149"/>
            <p:cNvSpPr>
              <a:spLocks noChangeAspect="1" noChangeArrowheads="1"/>
            </p:cNvSpPr>
            <p:nvPr/>
          </p:nvSpPr>
          <p:spPr bwMode="auto">
            <a:xfrm>
              <a:off x="6805075"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79" name="Oval 155"/>
            <p:cNvSpPr>
              <a:spLocks noChangeAspect="1" noChangeArrowheads="1"/>
            </p:cNvSpPr>
            <p:nvPr/>
          </p:nvSpPr>
          <p:spPr bwMode="auto">
            <a:xfrm>
              <a:off x="7235011" y="2529139"/>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0" name="Oval 160"/>
            <p:cNvSpPr>
              <a:spLocks noChangeAspect="1" noChangeArrowheads="1"/>
            </p:cNvSpPr>
            <p:nvPr/>
          </p:nvSpPr>
          <p:spPr bwMode="auto">
            <a:xfrm>
              <a:off x="6277552" y="1299512"/>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1" name="Oval 161"/>
            <p:cNvSpPr>
              <a:spLocks noChangeAspect="1" noChangeArrowheads="1"/>
            </p:cNvSpPr>
            <p:nvPr/>
          </p:nvSpPr>
          <p:spPr bwMode="auto">
            <a:xfrm>
              <a:off x="5473530" y="2112638"/>
              <a:ext cx="128572"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2" name="Oval 162"/>
            <p:cNvSpPr>
              <a:spLocks noChangeAspect="1" noChangeArrowheads="1"/>
            </p:cNvSpPr>
            <p:nvPr/>
          </p:nvSpPr>
          <p:spPr bwMode="auto">
            <a:xfrm>
              <a:off x="5458709" y="1661066"/>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3" name="Oval 151"/>
            <p:cNvSpPr>
              <a:spLocks noChangeAspect="1" noChangeArrowheads="1"/>
            </p:cNvSpPr>
            <p:nvPr/>
          </p:nvSpPr>
          <p:spPr bwMode="auto">
            <a:xfrm>
              <a:off x="6859033" y="223344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4" name="Oval 155"/>
            <p:cNvSpPr>
              <a:spLocks noChangeAspect="1" noChangeArrowheads="1"/>
            </p:cNvSpPr>
            <p:nvPr/>
          </p:nvSpPr>
          <p:spPr bwMode="auto">
            <a:xfrm>
              <a:off x="7093517" y="2172756"/>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5" name="Oval 149"/>
            <p:cNvSpPr>
              <a:spLocks noChangeAspect="1" noChangeArrowheads="1"/>
            </p:cNvSpPr>
            <p:nvPr/>
          </p:nvSpPr>
          <p:spPr bwMode="auto">
            <a:xfrm>
              <a:off x="6297833" y="198120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6" name="Oval 151"/>
            <p:cNvSpPr>
              <a:spLocks noChangeAspect="1" noChangeArrowheads="1"/>
            </p:cNvSpPr>
            <p:nvPr/>
          </p:nvSpPr>
          <p:spPr bwMode="auto">
            <a:xfrm>
              <a:off x="6764004" y="18213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7" name="Oval 145"/>
            <p:cNvSpPr>
              <a:spLocks noChangeAspect="1" noChangeArrowheads="1"/>
            </p:cNvSpPr>
            <p:nvPr/>
          </p:nvSpPr>
          <p:spPr bwMode="auto">
            <a:xfrm>
              <a:off x="6079829" y="199813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8" name="Oval 108"/>
            <p:cNvSpPr>
              <a:spLocks noChangeAspect="1" noChangeArrowheads="1"/>
            </p:cNvSpPr>
            <p:nvPr/>
          </p:nvSpPr>
          <p:spPr bwMode="auto">
            <a:xfrm>
              <a:off x="6027423" y="28053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9" name="Oval 123"/>
            <p:cNvSpPr>
              <a:spLocks noChangeAspect="1" noChangeArrowheads="1"/>
            </p:cNvSpPr>
            <p:nvPr/>
          </p:nvSpPr>
          <p:spPr bwMode="auto">
            <a:xfrm>
              <a:off x="5882989" y="2114486"/>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690" name="Oval 148"/>
            <p:cNvSpPr>
              <a:spLocks noChangeAspect="1" noChangeArrowheads="1"/>
            </p:cNvSpPr>
            <p:nvPr/>
          </p:nvSpPr>
          <p:spPr bwMode="auto">
            <a:xfrm>
              <a:off x="6585317" y="22404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1" name="Oval 145"/>
            <p:cNvSpPr>
              <a:spLocks noChangeAspect="1" noChangeArrowheads="1"/>
            </p:cNvSpPr>
            <p:nvPr/>
          </p:nvSpPr>
          <p:spPr bwMode="auto">
            <a:xfrm>
              <a:off x="6671267" y="247416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2" name="Oval 148"/>
            <p:cNvSpPr>
              <a:spLocks noChangeAspect="1" noChangeArrowheads="1"/>
            </p:cNvSpPr>
            <p:nvPr/>
          </p:nvSpPr>
          <p:spPr bwMode="auto">
            <a:xfrm>
              <a:off x="5758046" y="23774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3" name="Oval 145"/>
            <p:cNvSpPr>
              <a:spLocks noChangeAspect="1" noChangeArrowheads="1"/>
            </p:cNvSpPr>
            <p:nvPr/>
          </p:nvSpPr>
          <p:spPr bwMode="auto">
            <a:xfrm>
              <a:off x="7203904" y="180269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4" name="Oval 149"/>
            <p:cNvSpPr>
              <a:spLocks noChangeAspect="1" noChangeArrowheads="1"/>
            </p:cNvSpPr>
            <p:nvPr/>
          </p:nvSpPr>
          <p:spPr bwMode="auto">
            <a:xfrm>
              <a:off x="6412844" y="26023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5" name="Oval 143"/>
            <p:cNvSpPr>
              <a:spLocks noChangeAspect="1" noChangeArrowheads="1"/>
            </p:cNvSpPr>
            <p:nvPr/>
          </p:nvSpPr>
          <p:spPr bwMode="auto">
            <a:xfrm>
              <a:off x="6827240" y="2038927"/>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6" name="Oval 107"/>
            <p:cNvSpPr>
              <a:spLocks noChangeAspect="1" noChangeArrowheads="1"/>
            </p:cNvSpPr>
            <p:nvPr/>
          </p:nvSpPr>
          <p:spPr bwMode="auto">
            <a:xfrm>
              <a:off x="6296444" y="151165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8" name="Oval 145"/>
            <p:cNvSpPr>
              <a:spLocks noChangeAspect="1" noChangeArrowheads="1"/>
            </p:cNvSpPr>
            <p:nvPr/>
          </p:nvSpPr>
          <p:spPr bwMode="auto">
            <a:xfrm>
              <a:off x="6223706" y="1726195"/>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9" name="Oval 149"/>
            <p:cNvSpPr>
              <a:spLocks noChangeAspect="1" noChangeArrowheads="1"/>
            </p:cNvSpPr>
            <p:nvPr/>
          </p:nvSpPr>
          <p:spPr bwMode="auto">
            <a:xfrm>
              <a:off x="5810138"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700" name="Oval 149"/>
            <p:cNvSpPr>
              <a:spLocks noChangeAspect="1" noChangeArrowheads="1"/>
            </p:cNvSpPr>
            <p:nvPr/>
          </p:nvSpPr>
          <p:spPr bwMode="auto">
            <a:xfrm>
              <a:off x="6362940" y="221002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01" name="Oval 108"/>
            <p:cNvSpPr>
              <a:spLocks noChangeAspect="1" noChangeArrowheads="1"/>
            </p:cNvSpPr>
            <p:nvPr/>
          </p:nvSpPr>
          <p:spPr bwMode="auto">
            <a:xfrm>
              <a:off x="6011347" y="272494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2" name="Oval 149"/>
            <p:cNvSpPr>
              <a:spLocks noChangeAspect="1" noChangeArrowheads="1"/>
            </p:cNvSpPr>
            <p:nvPr/>
          </p:nvSpPr>
          <p:spPr bwMode="auto">
            <a:xfrm>
              <a:off x="5797384" y="2119180"/>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703" name="Oval 148"/>
            <p:cNvSpPr>
              <a:spLocks noChangeAspect="1" noChangeArrowheads="1"/>
            </p:cNvSpPr>
            <p:nvPr/>
          </p:nvSpPr>
          <p:spPr bwMode="auto">
            <a:xfrm>
              <a:off x="5709819" y="22890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4" name="Oval 148"/>
            <p:cNvSpPr>
              <a:spLocks noChangeAspect="1" noChangeArrowheads="1"/>
            </p:cNvSpPr>
            <p:nvPr/>
          </p:nvSpPr>
          <p:spPr bwMode="auto">
            <a:xfrm>
              <a:off x="6835111" y="1798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0" name="Oval 151"/>
            <p:cNvSpPr>
              <a:spLocks noChangeAspect="1" noChangeArrowheads="1"/>
            </p:cNvSpPr>
            <p:nvPr/>
          </p:nvSpPr>
          <p:spPr bwMode="auto">
            <a:xfrm>
              <a:off x="6587979" y="2622131"/>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1" name="Oval 151"/>
            <p:cNvSpPr>
              <a:spLocks noChangeAspect="1" noChangeArrowheads="1"/>
            </p:cNvSpPr>
            <p:nvPr/>
          </p:nvSpPr>
          <p:spPr bwMode="auto">
            <a:xfrm>
              <a:off x="6510419" y="320928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2" name="Oval 145"/>
            <p:cNvSpPr>
              <a:spLocks noChangeAspect="1" noChangeArrowheads="1"/>
            </p:cNvSpPr>
            <p:nvPr/>
          </p:nvSpPr>
          <p:spPr bwMode="auto">
            <a:xfrm>
              <a:off x="6157730" y="216993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3" name="Oval 145"/>
            <p:cNvSpPr>
              <a:spLocks noChangeAspect="1" noChangeArrowheads="1"/>
            </p:cNvSpPr>
            <p:nvPr/>
          </p:nvSpPr>
          <p:spPr bwMode="auto">
            <a:xfrm>
              <a:off x="6921288" y="27333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52" name="Oval 145"/>
            <p:cNvSpPr>
              <a:spLocks noChangeAspect="1" noChangeArrowheads="1"/>
            </p:cNvSpPr>
            <p:nvPr/>
          </p:nvSpPr>
          <p:spPr bwMode="auto">
            <a:xfrm>
              <a:off x="6288382" y="2790430"/>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grpSp>
      <p:grpSp>
        <p:nvGrpSpPr>
          <p:cNvPr id="3" name="Group 2"/>
          <p:cNvGrpSpPr/>
          <p:nvPr/>
        </p:nvGrpSpPr>
        <p:grpSpPr>
          <a:xfrm>
            <a:off x="4654595" y="2687618"/>
            <a:ext cx="3234934" cy="2048899"/>
            <a:chOff x="4654594" y="1799774"/>
            <a:chExt cx="3234934" cy="2048899"/>
          </a:xfrm>
        </p:grpSpPr>
        <p:sp>
          <p:nvSpPr>
            <p:cNvPr id="662" name="TextBox 661"/>
            <p:cNvSpPr txBox="1"/>
            <p:nvPr/>
          </p:nvSpPr>
          <p:spPr>
            <a:xfrm>
              <a:off x="7105098" y="27971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3" name="TextBox 662"/>
            <p:cNvSpPr txBox="1"/>
            <p:nvPr/>
          </p:nvSpPr>
          <p:spPr>
            <a:xfrm>
              <a:off x="6978261" y="356649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4" name="TextBox 663"/>
            <p:cNvSpPr txBox="1"/>
            <p:nvPr/>
          </p:nvSpPr>
          <p:spPr>
            <a:xfrm>
              <a:off x="6482026" y="35716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5" name="TextBox 664"/>
            <p:cNvSpPr txBox="1"/>
            <p:nvPr/>
          </p:nvSpPr>
          <p:spPr>
            <a:xfrm>
              <a:off x="7077641" y="295654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6" name="TextBox 665"/>
            <p:cNvSpPr txBox="1"/>
            <p:nvPr/>
          </p:nvSpPr>
          <p:spPr>
            <a:xfrm>
              <a:off x="6765735" y="261657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7" name="TextBox 666"/>
            <p:cNvSpPr txBox="1"/>
            <p:nvPr/>
          </p:nvSpPr>
          <p:spPr>
            <a:xfrm>
              <a:off x="6444059" y="204118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8" name="TextBox 667"/>
            <p:cNvSpPr txBox="1"/>
            <p:nvPr/>
          </p:nvSpPr>
          <p:spPr>
            <a:xfrm>
              <a:off x="6410462" y="261233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9" name="TextBox 668"/>
            <p:cNvSpPr txBox="1"/>
            <p:nvPr/>
          </p:nvSpPr>
          <p:spPr>
            <a:xfrm>
              <a:off x="5985885" y="251298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0" name="TextBox 669"/>
            <p:cNvSpPr txBox="1"/>
            <p:nvPr/>
          </p:nvSpPr>
          <p:spPr>
            <a:xfrm>
              <a:off x="5334000" y="198120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1" name="TextBox 670"/>
            <p:cNvSpPr txBox="1"/>
            <p:nvPr/>
          </p:nvSpPr>
          <p:spPr>
            <a:xfrm>
              <a:off x="5230387" y="253420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2" name="TextBox 671"/>
            <p:cNvSpPr txBox="1"/>
            <p:nvPr/>
          </p:nvSpPr>
          <p:spPr>
            <a:xfrm>
              <a:off x="5835942" y="298694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3" name="TextBox 672"/>
            <p:cNvSpPr txBox="1"/>
            <p:nvPr/>
          </p:nvSpPr>
          <p:spPr>
            <a:xfrm>
              <a:off x="5567162" y="345898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4" name="TextBox 673"/>
            <p:cNvSpPr txBox="1"/>
            <p:nvPr/>
          </p:nvSpPr>
          <p:spPr>
            <a:xfrm>
              <a:off x="5903138" y="324059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5" name="TextBox 674"/>
            <p:cNvSpPr txBox="1"/>
            <p:nvPr/>
          </p:nvSpPr>
          <p:spPr>
            <a:xfrm>
              <a:off x="6509690" y="297862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6" name="TextBox 675"/>
            <p:cNvSpPr txBox="1"/>
            <p:nvPr/>
          </p:nvSpPr>
          <p:spPr>
            <a:xfrm>
              <a:off x="5416757" y="268782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7" name="TextBox 676"/>
            <p:cNvSpPr txBox="1"/>
            <p:nvPr/>
          </p:nvSpPr>
          <p:spPr>
            <a:xfrm>
              <a:off x="5387531" y="319405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3" name="TextBox 292"/>
            <p:cNvSpPr txBox="1"/>
            <p:nvPr/>
          </p:nvSpPr>
          <p:spPr>
            <a:xfrm>
              <a:off x="5727747" y="231317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4" name="TextBox 293"/>
            <p:cNvSpPr txBox="1"/>
            <p:nvPr/>
          </p:nvSpPr>
          <p:spPr>
            <a:xfrm>
              <a:off x="5824254" y="17997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5" name="TextBox 294"/>
            <p:cNvSpPr txBox="1"/>
            <p:nvPr/>
          </p:nvSpPr>
          <p:spPr>
            <a:xfrm>
              <a:off x="7156045" y="18345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6" name="TextBox 295"/>
            <p:cNvSpPr txBox="1"/>
            <p:nvPr/>
          </p:nvSpPr>
          <p:spPr>
            <a:xfrm>
              <a:off x="7619277" y="2490736"/>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7" name="TextBox 296"/>
            <p:cNvSpPr txBox="1"/>
            <p:nvPr/>
          </p:nvSpPr>
          <p:spPr>
            <a:xfrm>
              <a:off x="4654594" y="24058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8" name="TextBox 297"/>
            <p:cNvSpPr txBox="1"/>
            <p:nvPr/>
          </p:nvSpPr>
          <p:spPr>
            <a:xfrm>
              <a:off x="5021319" y="332263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9" name="TextBox 298"/>
            <p:cNvSpPr txBox="1"/>
            <p:nvPr/>
          </p:nvSpPr>
          <p:spPr>
            <a:xfrm>
              <a:off x="6878106" y="304563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0" name="TextBox 299"/>
            <p:cNvSpPr txBox="1"/>
            <p:nvPr/>
          </p:nvSpPr>
          <p:spPr>
            <a:xfrm>
              <a:off x="5044481" y="224273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1" name="TextBox 300"/>
            <p:cNvSpPr txBox="1"/>
            <p:nvPr/>
          </p:nvSpPr>
          <p:spPr>
            <a:xfrm>
              <a:off x="7175347" y="223115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2" name="TextBox 301"/>
            <p:cNvSpPr txBox="1"/>
            <p:nvPr/>
          </p:nvSpPr>
          <p:spPr>
            <a:xfrm>
              <a:off x="6476639" y="181039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grpSp>
        <p:nvGrpSpPr>
          <p:cNvPr id="283" name="Group 282"/>
          <p:cNvGrpSpPr/>
          <p:nvPr/>
        </p:nvGrpSpPr>
        <p:grpSpPr>
          <a:xfrm>
            <a:off x="4215559" y="1660769"/>
            <a:ext cx="4455610" cy="2903361"/>
            <a:chOff x="4516980" y="1704785"/>
            <a:chExt cx="4455610" cy="2903361"/>
          </a:xfrm>
        </p:grpSpPr>
        <p:cxnSp>
          <p:nvCxnSpPr>
            <p:cNvPr id="284" name="Straight Arrow Connector 283"/>
            <p:cNvCxnSpPr/>
            <p:nvPr/>
          </p:nvCxnSpPr>
          <p:spPr>
            <a:xfrm flipV="1">
              <a:off x="7634795" y="2423801"/>
              <a:ext cx="712564" cy="88667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5" name="Straight Arrow Connector 284"/>
            <p:cNvCxnSpPr/>
            <p:nvPr/>
          </p:nvCxnSpPr>
          <p:spPr>
            <a:xfrm flipV="1">
              <a:off x="7235700" y="2748139"/>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p:nvPr/>
          </p:nvCxnSpPr>
          <p:spPr>
            <a:xfrm flipV="1">
              <a:off x="7684134" y="2772939"/>
              <a:ext cx="988650" cy="103683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Straight Arrow Connector 286"/>
            <p:cNvCxnSpPr/>
            <p:nvPr/>
          </p:nvCxnSpPr>
          <p:spPr>
            <a:xfrm flipV="1">
              <a:off x="6974774" y="3306939"/>
              <a:ext cx="915385" cy="72886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flipV="1">
              <a:off x="6914760" y="1943154"/>
              <a:ext cx="307184" cy="114552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p:nvPr/>
          </p:nvCxnSpPr>
          <p:spPr>
            <a:xfrm flipV="1">
              <a:off x="6263288" y="1814201"/>
              <a:ext cx="48164" cy="101251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1" name="Straight Arrow Connector 290"/>
            <p:cNvCxnSpPr/>
            <p:nvPr/>
          </p:nvCxnSpPr>
          <p:spPr>
            <a:xfrm flipH="1" flipV="1">
              <a:off x="5422414" y="2160728"/>
              <a:ext cx="311742" cy="85199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flipH="1" flipV="1">
              <a:off x="5034371" y="2478235"/>
              <a:ext cx="452319" cy="83106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p:cNvCxnSpPr/>
            <p:nvPr/>
          </p:nvCxnSpPr>
          <p:spPr>
            <a:xfrm flipH="1" flipV="1">
              <a:off x="4516980" y="2713425"/>
              <a:ext cx="540113" cy="70368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6926483" y="1704785"/>
              <a:ext cx="229029" cy="11650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flipV="1">
              <a:off x="6852747" y="2302662"/>
              <a:ext cx="431720" cy="1353154"/>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7614746" y="1927523"/>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p:cNvCxnSpPr/>
            <p:nvPr/>
          </p:nvCxnSpPr>
          <p:spPr>
            <a:xfrm flipV="1">
              <a:off x="8134469" y="2740324"/>
              <a:ext cx="838121" cy="802170"/>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p:cNvCxnSpPr/>
            <p:nvPr/>
          </p:nvCxnSpPr>
          <p:spPr>
            <a:xfrm flipV="1">
              <a:off x="7541389" y="3482785"/>
              <a:ext cx="954463" cy="57255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p:cNvCxnSpPr>
              <a:endCxn id="296" idx="3"/>
            </p:cNvCxnSpPr>
            <p:nvPr/>
          </p:nvCxnSpPr>
          <p:spPr>
            <a:xfrm flipV="1">
              <a:off x="7361635" y="3561096"/>
              <a:ext cx="829315" cy="56458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endCxn id="665" idx="3"/>
            </p:cNvCxnSpPr>
            <p:nvPr/>
          </p:nvCxnSpPr>
          <p:spPr>
            <a:xfrm flipV="1">
              <a:off x="7000689" y="4026907"/>
              <a:ext cx="648625" cy="58123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H="1" flipV="1">
              <a:off x="5018006" y="2783308"/>
              <a:ext cx="566377" cy="74091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H="1" flipV="1">
              <a:off x="4701483" y="3748508"/>
              <a:ext cx="718779" cy="63540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H="1" flipV="1">
              <a:off x="5279821" y="3420262"/>
              <a:ext cx="515580" cy="82688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H="1" flipV="1">
              <a:off x="5314990" y="3732878"/>
              <a:ext cx="652350" cy="79952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H="1" flipV="1">
              <a:off x="5307175" y="2658262"/>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9" name="Straight Arrow Connector 328"/>
            <p:cNvCxnSpPr/>
            <p:nvPr/>
          </p:nvCxnSpPr>
          <p:spPr>
            <a:xfrm flipH="1" flipV="1">
              <a:off x="5490836" y="2818477"/>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0" name="Straight Arrow Connector 329"/>
            <p:cNvCxnSpPr>
              <a:endCxn id="294" idx="3"/>
            </p:cNvCxnSpPr>
            <p:nvPr/>
          </p:nvCxnSpPr>
          <p:spPr>
            <a:xfrm flipV="1">
              <a:off x="6256508" y="2870134"/>
              <a:ext cx="139419" cy="116208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H="1" flipV="1">
              <a:off x="6065267" y="2306570"/>
              <a:ext cx="85733" cy="101054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endCxn id="696" idx="6"/>
            </p:cNvCxnSpPr>
            <p:nvPr/>
          </p:nvCxnSpPr>
          <p:spPr>
            <a:xfrm flipV="1">
              <a:off x="6338570" y="3252297"/>
              <a:ext cx="285514" cy="103392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6440170" y="2388631"/>
              <a:ext cx="176082" cy="120202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41" name="TextBox 340"/>
          <p:cNvSpPr txBox="1"/>
          <p:nvPr/>
        </p:nvSpPr>
        <p:spPr>
          <a:xfrm>
            <a:off x="5709314" y="4612514"/>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-9.9kV</a:t>
            </a:r>
            <a:endParaRPr kumimoji="1" lang="ja-JP" altLang="en-US" sz="2400" b="1" dirty="0">
              <a:solidFill>
                <a:srgbClr val="0000FF"/>
              </a:solidFill>
            </a:endParaRPr>
          </a:p>
        </p:txBody>
      </p:sp>
      <p:sp>
        <p:nvSpPr>
          <p:cNvPr id="342" name="TextBox 341"/>
          <p:cNvSpPr txBox="1"/>
          <p:nvPr/>
        </p:nvSpPr>
        <p:spPr>
          <a:xfrm>
            <a:off x="5714362" y="4611572"/>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-9.5kV</a:t>
            </a:r>
            <a:endParaRPr kumimoji="1" lang="ja-JP" altLang="en-US" sz="2400" b="1" dirty="0">
              <a:solidFill>
                <a:srgbClr val="0000FF"/>
              </a:solidFill>
            </a:endParaRPr>
          </a:p>
        </p:txBody>
      </p:sp>
      <p:sp>
        <p:nvSpPr>
          <p:cNvPr id="343" name="TextBox 342"/>
          <p:cNvSpPr txBox="1"/>
          <p:nvPr/>
        </p:nvSpPr>
        <p:spPr>
          <a:xfrm>
            <a:off x="5702605" y="4617451"/>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-9.0kV</a:t>
            </a:r>
            <a:endParaRPr kumimoji="1" lang="ja-JP" altLang="en-US" sz="2400" b="1" dirty="0">
              <a:solidFill>
                <a:srgbClr val="0000FF"/>
              </a:solidFill>
            </a:endParaRPr>
          </a:p>
        </p:txBody>
      </p:sp>
      <p:sp>
        <p:nvSpPr>
          <p:cNvPr id="236" name="TextBox 235"/>
          <p:cNvSpPr txBox="1"/>
          <p:nvPr/>
        </p:nvSpPr>
        <p:spPr>
          <a:xfrm>
            <a:off x="4133738" y="1722219"/>
            <a:ext cx="3911370" cy="1200329"/>
          </a:xfrm>
          <a:prstGeom prst="rect">
            <a:avLst/>
          </a:prstGeom>
          <a:solidFill>
            <a:srgbClr val="FFFF00"/>
          </a:solidFill>
          <a:ln>
            <a:solidFill>
              <a:srgbClr val="0000FF"/>
            </a:solidFill>
          </a:ln>
        </p:spPr>
        <p:txBody>
          <a:bodyPr wrap="square" rtlCol="0">
            <a:spAutoFit/>
          </a:bodyPr>
          <a:lstStyle/>
          <a:p>
            <a:pPr algn="ctr"/>
            <a:r>
              <a:rPr lang="en-US" b="1" dirty="0" smtClean="0">
                <a:solidFill>
                  <a:srgbClr val="0000FF"/>
                </a:solidFill>
              </a:rPr>
              <a:t>Secondary ions can not pass through the mass spectrometer, which is tuned for -10kV extraction voltage.</a:t>
            </a:r>
            <a:endParaRPr lang="en-US" b="1" dirty="0">
              <a:solidFill>
                <a:srgbClr val="0000FF"/>
              </a:solidFill>
            </a:endParaRPr>
          </a:p>
        </p:txBody>
      </p:sp>
    </p:spTree>
    <p:extLst>
      <p:ext uri="{BB962C8B-B14F-4D97-AF65-F5344CB8AC3E}">
        <p14:creationId xmlns:p14="http://schemas.microsoft.com/office/powerpoint/2010/main" val="26433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animBg="1"/>
      <p:bldP spid="342" grpId="0" animBg="1"/>
      <p:bldP spid="343" grpId="0" animBg="1"/>
      <p:bldP spid="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Sample charging by the loss of electron</a:t>
            </a:r>
            <a:endParaRPr lang="en-US" b="1" dirty="0"/>
          </a:p>
        </p:txBody>
      </p:sp>
      <p:pic>
        <p:nvPicPr>
          <p:cNvPr id="16" name="Picture 2" descr="SIMS schematics - PDF.pdf"/>
          <p:cNvPicPr>
            <a:picLocks noChangeAspect="1"/>
          </p:cNvPicPr>
          <p:nvPr/>
        </p:nvPicPr>
        <p:blipFill rotWithShape="1">
          <a:blip r:embed="rId3" cstate="email">
            <a:extLst>
              <a:ext uri="{28A0092B-C50C-407E-A947-70E740481C1C}">
                <a14:useLocalDpi xmlns:a14="http://schemas.microsoft.com/office/drawing/2010/main"/>
              </a:ext>
            </a:extLst>
          </a:blip>
          <a:srcRect l="35512" t="26538" r="39806" b="56153"/>
          <a:stretch/>
        </p:blipFill>
        <p:spPr bwMode="auto">
          <a:xfrm>
            <a:off x="681603" y="1098346"/>
            <a:ext cx="2492604" cy="224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4" name="Group 223"/>
          <p:cNvGrpSpPr/>
          <p:nvPr/>
        </p:nvGrpSpPr>
        <p:grpSpPr>
          <a:xfrm>
            <a:off x="4348968" y="1642570"/>
            <a:ext cx="4530913" cy="3387317"/>
            <a:chOff x="4131428" y="1913037"/>
            <a:chExt cx="4530913" cy="3387317"/>
          </a:xfrm>
        </p:grpSpPr>
        <p:cxnSp>
          <p:nvCxnSpPr>
            <p:cNvPr id="225" name="Straight Connector 224"/>
            <p:cNvCxnSpPr/>
            <p:nvPr/>
          </p:nvCxnSpPr>
          <p:spPr>
            <a:xfrm>
              <a:off x="4131428" y="5079703"/>
              <a:ext cx="3729538" cy="0"/>
            </a:xfrm>
            <a:prstGeom prst="line">
              <a:avLst/>
            </a:prstGeom>
            <a:ln w="25400" cmpd="sng">
              <a:solidFill>
                <a:srgbClr val="0000FF"/>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26" name="Group 225"/>
            <p:cNvGrpSpPr/>
            <p:nvPr/>
          </p:nvGrpSpPr>
          <p:grpSpPr>
            <a:xfrm>
              <a:off x="7644114" y="1913037"/>
              <a:ext cx="1018227" cy="3387317"/>
              <a:chOff x="7644114" y="1856775"/>
              <a:chExt cx="1018227" cy="3387317"/>
            </a:xfrm>
          </p:grpSpPr>
          <p:sp>
            <p:nvSpPr>
              <p:cNvPr id="229" name="Left Arrow 228"/>
              <p:cNvSpPr/>
              <p:nvPr/>
            </p:nvSpPr>
            <p:spPr>
              <a:xfrm rot="5400000">
                <a:off x="6836194" y="3548562"/>
                <a:ext cx="2748836" cy="265241"/>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0" name="TextBox 229"/>
              <p:cNvSpPr txBox="1"/>
              <p:nvPr/>
            </p:nvSpPr>
            <p:spPr>
              <a:xfrm>
                <a:off x="7893286" y="1856775"/>
                <a:ext cx="56938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0V</a:t>
                </a:r>
                <a:endParaRPr kumimoji="1" lang="ja-JP" altLang="en-US" sz="2400" b="1" dirty="0">
                  <a:solidFill>
                    <a:srgbClr val="0000FF"/>
                  </a:solidFill>
                </a:endParaRPr>
              </a:p>
            </p:txBody>
          </p:sp>
          <p:sp>
            <p:nvSpPr>
              <p:cNvPr id="231" name="TextBox 230"/>
              <p:cNvSpPr txBox="1"/>
              <p:nvPr/>
            </p:nvSpPr>
            <p:spPr>
              <a:xfrm>
                <a:off x="7644114" y="4782427"/>
                <a:ext cx="101822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-10kV</a:t>
                </a:r>
                <a:endParaRPr kumimoji="1" lang="ja-JP" altLang="en-US" sz="2400" b="1" dirty="0">
                  <a:solidFill>
                    <a:srgbClr val="0000FF"/>
                  </a:solidFill>
                </a:endParaRPr>
              </a:p>
            </p:txBody>
          </p:sp>
        </p:grpSp>
      </p:grpSp>
      <p:grpSp>
        <p:nvGrpSpPr>
          <p:cNvPr id="714" name="Group 713"/>
          <p:cNvGrpSpPr/>
          <p:nvPr/>
        </p:nvGrpSpPr>
        <p:grpSpPr>
          <a:xfrm>
            <a:off x="708338" y="3710127"/>
            <a:ext cx="2407767" cy="1684367"/>
            <a:chOff x="4051052" y="73269"/>
            <a:chExt cx="2407767" cy="1684367"/>
          </a:xfrm>
        </p:grpSpPr>
        <p:grpSp>
          <p:nvGrpSpPr>
            <p:cNvPr id="715" name="Group 714"/>
            <p:cNvGrpSpPr/>
            <p:nvPr/>
          </p:nvGrpSpPr>
          <p:grpSpPr>
            <a:xfrm>
              <a:off x="4162150" y="81266"/>
              <a:ext cx="2296669" cy="1676370"/>
              <a:chOff x="4435435" y="539405"/>
              <a:chExt cx="2296669" cy="1676370"/>
            </a:xfrm>
          </p:grpSpPr>
          <p:sp>
            <p:nvSpPr>
              <p:cNvPr id="718" name="Oval 149"/>
              <p:cNvSpPr>
                <a:spLocks noChangeAspect="1" noChangeArrowheads="1"/>
              </p:cNvSpPr>
              <p:nvPr/>
            </p:nvSpPr>
            <p:spPr bwMode="auto">
              <a:xfrm>
                <a:off x="4502700" y="141925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19" name="TextBox 718"/>
              <p:cNvSpPr txBox="1"/>
              <p:nvPr/>
            </p:nvSpPr>
            <p:spPr>
              <a:xfrm>
                <a:off x="4719719" y="1299278"/>
                <a:ext cx="1704801" cy="369332"/>
              </a:xfrm>
              <a:prstGeom prst="rect">
                <a:avLst/>
              </a:prstGeom>
              <a:noFill/>
            </p:spPr>
            <p:txBody>
              <a:bodyPr wrap="none" rtlCol="0">
                <a:spAutoFit/>
              </a:bodyPr>
              <a:lstStyle/>
              <a:p>
                <a:r>
                  <a:rPr kumimoji="1" lang="en-US" altLang="ja-JP" dirty="0" smtClean="0"/>
                  <a:t>atomic ions (−)</a:t>
                </a:r>
                <a:endParaRPr kumimoji="1" lang="ja-JP" altLang="en-US" baseline="30000" dirty="0"/>
              </a:p>
            </p:txBody>
          </p:sp>
          <p:sp>
            <p:nvSpPr>
              <p:cNvPr id="720" name="Oval 107"/>
              <p:cNvSpPr>
                <a:spLocks noChangeAspect="1" noChangeArrowheads="1"/>
              </p:cNvSpPr>
              <p:nvPr/>
            </p:nvSpPr>
            <p:spPr bwMode="auto">
              <a:xfrm>
                <a:off x="4460177" y="69260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1" name="TextBox 720"/>
              <p:cNvSpPr txBox="1"/>
              <p:nvPr/>
            </p:nvSpPr>
            <p:spPr>
              <a:xfrm>
                <a:off x="4684443" y="539405"/>
                <a:ext cx="1621508" cy="369332"/>
              </a:xfrm>
              <a:prstGeom prst="rect">
                <a:avLst/>
              </a:prstGeom>
              <a:noFill/>
            </p:spPr>
            <p:txBody>
              <a:bodyPr wrap="none" rtlCol="0">
                <a:spAutoFit/>
              </a:bodyPr>
              <a:lstStyle/>
              <a:p>
                <a:r>
                  <a:rPr kumimoji="1" lang="en-US" altLang="ja-JP" dirty="0" smtClean="0"/>
                  <a:t>neutral atoms</a:t>
                </a:r>
                <a:endParaRPr kumimoji="1" lang="ja-JP" altLang="en-US" baseline="30000" dirty="0"/>
              </a:p>
            </p:txBody>
          </p:sp>
          <p:sp>
            <p:nvSpPr>
              <p:cNvPr id="722" name="Oval 149"/>
              <p:cNvSpPr>
                <a:spLocks noChangeAspect="1" noChangeArrowheads="1"/>
              </p:cNvSpPr>
              <p:nvPr/>
            </p:nvSpPr>
            <p:spPr bwMode="auto">
              <a:xfrm>
                <a:off x="4444699" y="1730926"/>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3" name="Oval 149"/>
              <p:cNvSpPr>
                <a:spLocks noChangeAspect="1" noChangeArrowheads="1"/>
              </p:cNvSpPr>
              <p:nvPr/>
            </p:nvSpPr>
            <p:spPr bwMode="auto">
              <a:xfrm>
                <a:off x="4531760" y="1722888"/>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4" name="Oval 107"/>
              <p:cNvSpPr>
                <a:spLocks noChangeAspect="1" noChangeArrowheads="1"/>
              </p:cNvSpPr>
              <p:nvPr/>
            </p:nvSpPr>
            <p:spPr bwMode="auto">
              <a:xfrm>
                <a:off x="4435435"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5" name="Oval 107"/>
              <p:cNvSpPr>
                <a:spLocks noChangeAspect="1" noChangeArrowheads="1"/>
              </p:cNvSpPr>
              <p:nvPr/>
            </p:nvSpPr>
            <p:spPr bwMode="auto">
              <a:xfrm>
                <a:off x="4518567"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6" name="TextBox 725"/>
              <p:cNvSpPr txBox="1"/>
              <p:nvPr/>
            </p:nvSpPr>
            <p:spPr>
              <a:xfrm>
                <a:off x="4719720" y="1578799"/>
                <a:ext cx="2012384" cy="553998"/>
              </a:xfrm>
              <a:prstGeom prst="rect">
                <a:avLst/>
              </a:prstGeom>
              <a:noFill/>
            </p:spPr>
            <p:txBody>
              <a:bodyPr wrap="square" rtlCol="0">
                <a:spAutoFit/>
              </a:bodyPr>
              <a:lstStyle/>
              <a:p>
                <a:r>
                  <a:rPr kumimoji="1" lang="en-US" altLang="ja-JP" dirty="0" smtClean="0"/>
                  <a:t>molecular </a:t>
                </a:r>
                <a:r>
                  <a:rPr kumimoji="1" lang="en-US" altLang="ja-JP" dirty="0"/>
                  <a:t>ions (−)</a:t>
                </a:r>
                <a:endParaRPr kumimoji="1" lang="ja-JP" altLang="en-US" baseline="30000" dirty="0"/>
              </a:p>
              <a:p>
                <a:endParaRPr kumimoji="1" lang="ja-JP" altLang="en-US" baseline="30000" dirty="0"/>
              </a:p>
            </p:txBody>
          </p:sp>
          <p:sp>
            <p:nvSpPr>
              <p:cNvPr id="727" name="TextBox 726"/>
              <p:cNvSpPr txBox="1"/>
              <p:nvPr/>
            </p:nvSpPr>
            <p:spPr>
              <a:xfrm>
                <a:off x="4684443" y="830795"/>
                <a:ext cx="1993792" cy="369332"/>
              </a:xfrm>
              <a:prstGeom prst="rect">
                <a:avLst/>
              </a:prstGeom>
              <a:noFill/>
            </p:spPr>
            <p:txBody>
              <a:bodyPr wrap="none" rtlCol="0">
                <a:spAutoFit/>
              </a:bodyPr>
              <a:lstStyle/>
              <a:p>
                <a:r>
                  <a:rPr kumimoji="1" lang="en-US" altLang="ja-JP" dirty="0" smtClean="0"/>
                  <a:t>neutral molecules</a:t>
                </a:r>
                <a:endParaRPr kumimoji="1" lang="ja-JP" altLang="en-US" baseline="30000" dirty="0"/>
              </a:p>
            </p:txBody>
          </p:sp>
          <p:sp>
            <p:nvSpPr>
              <p:cNvPr id="728" name="TextBox 727"/>
              <p:cNvSpPr txBox="1"/>
              <p:nvPr/>
            </p:nvSpPr>
            <p:spPr>
              <a:xfrm>
                <a:off x="4743237" y="1846443"/>
                <a:ext cx="1499554" cy="369332"/>
              </a:xfrm>
              <a:prstGeom prst="rect">
                <a:avLst/>
              </a:prstGeom>
              <a:noFill/>
            </p:spPr>
            <p:txBody>
              <a:bodyPr wrap="none" rtlCol="0">
                <a:spAutoFit/>
              </a:bodyPr>
              <a:lstStyle/>
              <a:p>
                <a:r>
                  <a:rPr kumimoji="1" lang="en-US" altLang="ja-JP" dirty="0" smtClean="0"/>
                  <a:t>Electrons (</a:t>
                </a:r>
                <a:r>
                  <a:rPr kumimoji="1" lang="en-US" altLang="ja-JP" dirty="0"/>
                  <a:t>−</a:t>
                </a:r>
                <a:r>
                  <a:rPr kumimoji="1" lang="en-US" altLang="ja-JP" dirty="0" smtClean="0"/>
                  <a:t>) </a:t>
                </a:r>
                <a:endParaRPr kumimoji="1" lang="ja-JP" altLang="en-US" baseline="30000" dirty="0"/>
              </a:p>
            </p:txBody>
          </p:sp>
        </p:grpSp>
        <p:sp>
          <p:nvSpPr>
            <p:cNvPr id="716" name="Rectangle 715"/>
            <p:cNvSpPr/>
            <p:nvPr/>
          </p:nvSpPr>
          <p:spPr>
            <a:xfrm>
              <a:off x="4051052" y="73269"/>
              <a:ext cx="2407766" cy="167573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7" name="TextBox 716"/>
            <p:cNvSpPr txBox="1"/>
            <p:nvPr/>
          </p:nvSpPr>
          <p:spPr>
            <a:xfrm>
              <a:off x="4196738" y="14250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sp>
        <p:nvSpPr>
          <p:cNvPr id="262" name="TextBox 261"/>
          <p:cNvSpPr txBox="1"/>
          <p:nvPr/>
        </p:nvSpPr>
        <p:spPr>
          <a:xfrm>
            <a:off x="7697404" y="1249612"/>
            <a:ext cx="1309900" cy="369332"/>
          </a:xfrm>
          <a:prstGeom prst="rect">
            <a:avLst/>
          </a:prstGeom>
          <a:noFill/>
        </p:spPr>
        <p:txBody>
          <a:bodyPr wrap="square" rtlCol="0">
            <a:spAutoFit/>
          </a:bodyPr>
          <a:lstStyle/>
          <a:p>
            <a:r>
              <a:rPr kumimoji="1" lang="en-US" altLang="ja-JP" dirty="0" smtClean="0">
                <a:solidFill>
                  <a:srgbClr val="0000FF"/>
                </a:solidFill>
              </a:rPr>
              <a:t>Extraction</a:t>
            </a:r>
            <a:endParaRPr kumimoji="1" lang="ja-JP" altLang="en-US" dirty="0">
              <a:solidFill>
                <a:srgbClr val="0000FF"/>
              </a:solidFill>
            </a:endParaRPr>
          </a:p>
        </p:txBody>
      </p:sp>
      <p:sp>
        <p:nvSpPr>
          <p:cNvPr id="263" name="TextBox 262"/>
          <p:cNvSpPr txBox="1"/>
          <p:nvPr/>
        </p:nvSpPr>
        <p:spPr>
          <a:xfrm>
            <a:off x="7617469" y="5074913"/>
            <a:ext cx="1526531" cy="646331"/>
          </a:xfrm>
          <a:prstGeom prst="rect">
            <a:avLst/>
          </a:prstGeom>
          <a:noFill/>
        </p:spPr>
        <p:txBody>
          <a:bodyPr wrap="square" rtlCol="0">
            <a:spAutoFit/>
          </a:bodyPr>
          <a:lstStyle/>
          <a:p>
            <a:r>
              <a:rPr kumimoji="1" lang="en-US" altLang="ja-JP" dirty="0" smtClean="0">
                <a:solidFill>
                  <a:srgbClr val="0000FF"/>
                </a:solidFill>
              </a:rPr>
              <a:t>Sample </a:t>
            </a:r>
          </a:p>
          <a:p>
            <a:r>
              <a:rPr kumimoji="1" lang="en-US" altLang="ja-JP" dirty="0" smtClean="0">
                <a:solidFill>
                  <a:srgbClr val="0000FF"/>
                </a:solidFill>
              </a:rPr>
              <a:t>High Volt</a:t>
            </a:r>
            <a:r>
              <a:rPr kumimoji="1" lang="en-US" altLang="ja-JP" dirty="0">
                <a:solidFill>
                  <a:srgbClr val="0000FF"/>
                </a:solidFill>
              </a:rPr>
              <a:t>a</a:t>
            </a:r>
            <a:r>
              <a:rPr kumimoji="1" lang="en-US" altLang="ja-JP" dirty="0" smtClean="0">
                <a:solidFill>
                  <a:srgbClr val="0000FF"/>
                </a:solidFill>
              </a:rPr>
              <a:t>ge</a:t>
            </a:r>
            <a:endParaRPr kumimoji="1" lang="ja-JP" altLang="en-US" dirty="0">
              <a:solidFill>
                <a:srgbClr val="0000FF"/>
              </a:solidFill>
            </a:endParaRPr>
          </a:p>
        </p:txBody>
      </p:sp>
      <p:grpSp>
        <p:nvGrpSpPr>
          <p:cNvPr id="264" name="Group 263"/>
          <p:cNvGrpSpPr/>
          <p:nvPr/>
        </p:nvGrpSpPr>
        <p:grpSpPr>
          <a:xfrm>
            <a:off x="5644264" y="2598853"/>
            <a:ext cx="1428704" cy="1814662"/>
            <a:chOff x="7797708" y="2460595"/>
            <a:chExt cx="1428704" cy="1814662"/>
          </a:xfrm>
        </p:grpSpPr>
        <p:cxnSp>
          <p:nvCxnSpPr>
            <p:cNvPr id="265" name="Straight Arrow Connector 264"/>
            <p:cNvCxnSpPr/>
            <p:nvPr/>
          </p:nvCxnSpPr>
          <p:spPr>
            <a:xfrm flipH="1" flipV="1">
              <a:off x="8279822" y="2748703"/>
              <a:ext cx="57313" cy="455139"/>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p:nvPr/>
          </p:nvCxnSpPr>
          <p:spPr>
            <a:xfrm flipV="1">
              <a:off x="8943552" y="2460595"/>
              <a:ext cx="129995" cy="54641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H="1" flipV="1">
              <a:off x="7797708" y="2507633"/>
              <a:ext cx="103635" cy="499381"/>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8" name="Straight Arrow Connector 267"/>
            <p:cNvCxnSpPr/>
            <p:nvPr/>
          </p:nvCxnSpPr>
          <p:spPr>
            <a:xfrm flipV="1">
              <a:off x="8507443" y="3112023"/>
              <a:ext cx="94185" cy="592898"/>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p:nvPr/>
          </p:nvCxnSpPr>
          <p:spPr>
            <a:xfrm flipV="1">
              <a:off x="8961339" y="3142647"/>
              <a:ext cx="265073" cy="3863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p:nvPr/>
          </p:nvCxnSpPr>
          <p:spPr>
            <a:xfrm flipH="1" flipV="1">
              <a:off x="7798124" y="3255942"/>
              <a:ext cx="129656" cy="34650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Straight Arrow Connector 276"/>
            <p:cNvCxnSpPr/>
            <p:nvPr/>
          </p:nvCxnSpPr>
          <p:spPr>
            <a:xfrm flipH="1" flipV="1">
              <a:off x="8326858" y="3977572"/>
              <a:ext cx="62997" cy="29768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458396" y="1008002"/>
            <a:ext cx="4231914" cy="646331"/>
          </a:xfrm>
          <a:prstGeom prst="rect">
            <a:avLst/>
          </a:prstGeom>
          <a:noFill/>
        </p:spPr>
        <p:txBody>
          <a:bodyPr wrap="square" rtlCol="0">
            <a:spAutoFit/>
          </a:bodyPr>
          <a:lstStyle/>
          <a:p>
            <a:r>
              <a:rPr lang="en-US" dirty="0" smtClean="0">
                <a:solidFill>
                  <a:srgbClr val="0000FF"/>
                </a:solidFill>
              </a:rPr>
              <a:t>What would happen if we can not supply any electrons?</a:t>
            </a:r>
            <a:endParaRPr lang="en-US" dirty="0">
              <a:solidFill>
                <a:srgbClr val="0000FF"/>
              </a:solidFill>
            </a:endParaRPr>
          </a:p>
        </p:txBody>
      </p:sp>
      <p:grpSp>
        <p:nvGrpSpPr>
          <p:cNvPr id="470" name="Group 469"/>
          <p:cNvGrpSpPr/>
          <p:nvPr/>
        </p:nvGrpSpPr>
        <p:grpSpPr>
          <a:xfrm>
            <a:off x="4876274" y="3799720"/>
            <a:ext cx="2660650" cy="2394455"/>
            <a:chOff x="4398090" y="4148927"/>
            <a:chExt cx="2660650" cy="2394455"/>
          </a:xfrm>
        </p:grpSpPr>
        <p:sp>
          <p:nvSpPr>
            <p:cNvPr id="471" name="Line 173"/>
            <p:cNvSpPr>
              <a:spLocks noChangeAspect="1" noChangeShapeType="1"/>
            </p:cNvSpPr>
            <p:nvPr/>
          </p:nvSpPr>
          <p:spPr bwMode="auto">
            <a:xfrm>
              <a:off x="4524038" y="4274951"/>
              <a:ext cx="1133531" cy="1323251"/>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grpSp>
          <p:nvGrpSpPr>
            <p:cNvPr id="472" name="Group 471"/>
            <p:cNvGrpSpPr/>
            <p:nvPr/>
          </p:nvGrpSpPr>
          <p:grpSpPr>
            <a:xfrm>
              <a:off x="4398090" y="4889521"/>
              <a:ext cx="2660650" cy="1653861"/>
              <a:chOff x="5008964" y="3555295"/>
              <a:chExt cx="2660650" cy="1653861"/>
            </a:xfrm>
          </p:grpSpPr>
          <p:sp>
            <p:nvSpPr>
              <p:cNvPr id="474" name="Oval 4"/>
              <p:cNvSpPr>
                <a:spLocks noChangeAspect="1" noChangeArrowheads="1"/>
              </p:cNvSpPr>
              <p:nvPr/>
            </p:nvSpPr>
            <p:spPr bwMode="auto">
              <a:xfrm>
                <a:off x="6044099" y="482320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5" name="Oval 5"/>
              <p:cNvSpPr>
                <a:spLocks noChangeAspect="1" noChangeArrowheads="1"/>
              </p:cNvSpPr>
              <p:nvPr/>
            </p:nvSpPr>
            <p:spPr bwMode="auto">
              <a:xfrm>
                <a:off x="6139452" y="47352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6" name="Oval 6"/>
              <p:cNvSpPr>
                <a:spLocks noChangeAspect="1" noChangeArrowheads="1"/>
              </p:cNvSpPr>
              <p:nvPr/>
            </p:nvSpPr>
            <p:spPr bwMode="auto">
              <a:xfrm>
                <a:off x="6225149" y="48428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7" name="Oval 7"/>
              <p:cNvSpPr>
                <a:spLocks noChangeAspect="1" noChangeArrowheads="1"/>
              </p:cNvSpPr>
              <p:nvPr/>
            </p:nvSpPr>
            <p:spPr bwMode="auto">
              <a:xfrm>
                <a:off x="5906343" y="505950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8" name="Oval 8"/>
              <p:cNvSpPr>
                <a:spLocks noChangeAspect="1" noChangeArrowheads="1"/>
              </p:cNvSpPr>
              <p:nvPr/>
            </p:nvSpPr>
            <p:spPr bwMode="auto">
              <a:xfrm>
                <a:off x="5764652"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9" name="Oval 9"/>
              <p:cNvSpPr>
                <a:spLocks noChangeAspect="1" noChangeArrowheads="1"/>
              </p:cNvSpPr>
              <p:nvPr/>
            </p:nvSpPr>
            <p:spPr bwMode="auto">
              <a:xfrm>
                <a:off x="5902407" y="474444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0" name="Oval 10"/>
              <p:cNvSpPr>
                <a:spLocks noChangeAspect="1" noChangeArrowheads="1"/>
              </p:cNvSpPr>
              <p:nvPr/>
            </p:nvSpPr>
            <p:spPr bwMode="auto">
              <a:xfrm>
                <a:off x="5823690" y="491772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1" name="Oval 11"/>
              <p:cNvSpPr>
                <a:spLocks noChangeAspect="1" noChangeArrowheads="1"/>
              </p:cNvSpPr>
              <p:nvPr/>
            </p:nvSpPr>
            <p:spPr bwMode="auto">
              <a:xfrm>
                <a:off x="5764652"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2" name="Oval 12"/>
              <p:cNvSpPr>
                <a:spLocks noChangeAspect="1" noChangeArrowheads="1"/>
              </p:cNvSpPr>
              <p:nvPr/>
            </p:nvSpPr>
            <p:spPr bwMode="auto">
              <a:xfrm>
                <a:off x="5430102" y="470506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3" name="Oval 13"/>
              <p:cNvSpPr>
                <a:spLocks noChangeAspect="1" noChangeArrowheads="1"/>
              </p:cNvSpPr>
              <p:nvPr/>
            </p:nvSpPr>
            <p:spPr bwMode="auto">
              <a:xfrm>
                <a:off x="5615088" y="472081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4" name="Oval 14"/>
              <p:cNvSpPr>
                <a:spLocks noChangeAspect="1" noChangeArrowheads="1"/>
              </p:cNvSpPr>
              <p:nvPr/>
            </p:nvSpPr>
            <p:spPr bwMode="auto">
              <a:xfrm>
                <a:off x="5595409" y="485471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5" name="Oval 15"/>
              <p:cNvSpPr>
                <a:spLocks noChangeAspect="1" noChangeArrowheads="1"/>
              </p:cNvSpPr>
              <p:nvPr/>
            </p:nvSpPr>
            <p:spPr bwMode="auto">
              <a:xfrm>
                <a:off x="5512756"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6" name="Oval 16"/>
              <p:cNvSpPr>
                <a:spLocks noChangeAspect="1" noChangeArrowheads="1"/>
              </p:cNvSpPr>
              <p:nvPr/>
            </p:nvSpPr>
            <p:spPr bwMode="auto">
              <a:xfrm>
                <a:off x="5260860"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7" name="Oval 17"/>
              <p:cNvSpPr>
                <a:spLocks noChangeAspect="1" noChangeArrowheads="1"/>
              </p:cNvSpPr>
              <p:nvPr/>
            </p:nvSpPr>
            <p:spPr bwMode="auto">
              <a:xfrm>
                <a:off x="5394680" y="455934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8" name="Oval 18"/>
              <p:cNvSpPr>
                <a:spLocks noChangeAspect="1" noChangeArrowheads="1"/>
              </p:cNvSpPr>
              <p:nvPr/>
            </p:nvSpPr>
            <p:spPr bwMode="auto">
              <a:xfrm>
                <a:off x="5383051" y="479813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9" name="Oval 19"/>
              <p:cNvSpPr>
                <a:spLocks noChangeAspect="1" noChangeArrowheads="1"/>
              </p:cNvSpPr>
              <p:nvPr/>
            </p:nvSpPr>
            <p:spPr bwMode="auto">
              <a:xfrm>
                <a:off x="5260860"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0" name="Oval 20"/>
              <p:cNvSpPr>
                <a:spLocks noChangeAspect="1" noChangeArrowheads="1"/>
              </p:cNvSpPr>
              <p:nvPr/>
            </p:nvSpPr>
            <p:spPr bwMode="auto">
              <a:xfrm>
                <a:off x="5008964"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1" name="Oval 21"/>
              <p:cNvSpPr>
                <a:spLocks noChangeAspect="1" noChangeArrowheads="1"/>
              </p:cNvSpPr>
              <p:nvPr/>
            </p:nvSpPr>
            <p:spPr bwMode="auto">
              <a:xfrm>
                <a:off x="5134912"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2" name="Oval 22"/>
              <p:cNvSpPr>
                <a:spLocks noChangeAspect="1" noChangeArrowheads="1"/>
              </p:cNvSpPr>
              <p:nvPr/>
            </p:nvSpPr>
            <p:spPr bwMode="auto">
              <a:xfrm>
                <a:off x="5134912"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3" name="Oval 23"/>
              <p:cNvSpPr>
                <a:spLocks noChangeAspect="1" noChangeArrowheads="1"/>
              </p:cNvSpPr>
              <p:nvPr/>
            </p:nvSpPr>
            <p:spPr bwMode="auto">
              <a:xfrm>
                <a:off x="5008964"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4" name="Oval 24"/>
              <p:cNvSpPr>
                <a:spLocks noChangeAspect="1" noChangeArrowheads="1"/>
              </p:cNvSpPr>
              <p:nvPr/>
            </p:nvSpPr>
            <p:spPr bwMode="auto">
              <a:xfrm>
                <a:off x="7350808" y="457509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5" name="Oval 25"/>
              <p:cNvSpPr>
                <a:spLocks noChangeAspect="1" noChangeArrowheads="1"/>
              </p:cNvSpPr>
              <p:nvPr/>
            </p:nvSpPr>
            <p:spPr bwMode="auto">
              <a:xfrm>
                <a:off x="7472820" y="4744443"/>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6" name="Oval 26"/>
              <p:cNvSpPr>
                <a:spLocks noChangeAspect="1" noChangeArrowheads="1"/>
              </p:cNvSpPr>
              <p:nvPr/>
            </p:nvSpPr>
            <p:spPr bwMode="auto">
              <a:xfrm>
                <a:off x="7488564" y="485865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7" name="Oval 27"/>
              <p:cNvSpPr>
                <a:spLocks noChangeAspect="1" noChangeArrowheads="1"/>
              </p:cNvSpPr>
              <p:nvPr/>
            </p:nvSpPr>
            <p:spPr bwMode="auto">
              <a:xfrm>
                <a:off x="7276027"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8" name="Oval 28"/>
              <p:cNvSpPr>
                <a:spLocks noChangeAspect="1" noChangeArrowheads="1"/>
              </p:cNvSpPr>
              <p:nvPr/>
            </p:nvSpPr>
            <p:spPr bwMode="auto">
              <a:xfrm>
                <a:off x="7024131"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9" name="Oval 29"/>
              <p:cNvSpPr>
                <a:spLocks noChangeAspect="1" noChangeArrowheads="1"/>
              </p:cNvSpPr>
              <p:nvPr/>
            </p:nvSpPr>
            <p:spPr bwMode="auto">
              <a:xfrm>
                <a:off x="7389058" y="46656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0" name="Oval 30"/>
              <p:cNvSpPr>
                <a:spLocks noChangeAspect="1" noChangeArrowheads="1"/>
              </p:cNvSpPr>
              <p:nvPr/>
            </p:nvSpPr>
            <p:spPr bwMode="auto">
              <a:xfrm>
                <a:off x="7315385" y="49610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1" name="Oval 31"/>
              <p:cNvSpPr>
                <a:spLocks noChangeAspect="1" noChangeArrowheads="1"/>
              </p:cNvSpPr>
              <p:nvPr/>
            </p:nvSpPr>
            <p:spPr bwMode="auto">
              <a:xfrm>
                <a:off x="7057948" y="481316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2" name="Oval 32"/>
              <p:cNvSpPr>
                <a:spLocks noChangeAspect="1" noChangeArrowheads="1"/>
              </p:cNvSpPr>
              <p:nvPr/>
            </p:nvSpPr>
            <p:spPr bwMode="auto">
              <a:xfrm>
                <a:off x="6725005" y="475625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3" name="Oval 33"/>
              <p:cNvSpPr>
                <a:spLocks noChangeAspect="1" noChangeArrowheads="1"/>
              </p:cNvSpPr>
              <p:nvPr/>
            </p:nvSpPr>
            <p:spPr bwMode="auto">
              <a:xfrm>
                <a:off x="6878504" y="47011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4" name="Oval 34"/>
              <p:cNvSpPr>
                <a:spLocks noChangeAspect="1" noChangeArrowheads="1"/>
              </p:cNvSpPr>
              <p:nvPr/>
            </p:nvSpPr>
            <p:spPr bwMode="auto">
              <a:xfrm>
                <a:off x="7039874" y="494135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5" name="Oval 35"/>
              <p:cNvSpPr>
                <a:spLocks noChangeAspect="1" noChangeArrowheads="1"/>
              </p:cNvSpPr>
              <p:nvPr/>
            </p:nvSpPr>
            <p:spPr bwMode="auto">
              <a:xfrm>
                <a:off x="6500660" y="468536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6" name="Oval 36"/>
              <p:cNvSpPr>
                <a:spLocks noChangeAspect="1" noChangeArrowheads="1"/>
              </p:cNvSpPr>
              <p:nvPr/>
            </p:nvSpPr>
            <p:spPr bwMode="auto">
              <a:xfrm>
                <a:off x="6375425" y="485362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7" name="Oval 37"/>
              <p:cNvSpPr>
                <a:spLocks noChangeAspect="1" noChangeArrowheads="1"/>
              </p:cNvSpPr>
              <p:nvPr/>
            </p:nvSpPr>
            <p:spPr bwMode="auto">
              <a:xfrm>
                <a:off x="6449493" y="49925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8" name="Oval 38"/>
              <p:cNvSpPr>
                <a:spLocks noChangeAspect="1" noChangeArrowheads="1"/>
              </p:cNvSpPr>
              <p:nvPr/>
            </p:nvSpPr>
            <p:spPr bwMode="auto">
              <a:xfrm>
                <a:off x="6241428" y="49470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9" name="Oval 39"/>
              <p:cNvSpPr>
                <a:spLocks noChangeAspect="1" noChangeArrowheads="1"/>
              </p:cNvSpPr>
              <p:nvPr/>
            </p:nvSpPr>
            <p:spPr bwMode="auto">
              <a:xfrm>
                <a:off x="6044633" y="45228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0" name="Oval 40"/>
              <p:cNvSpPr>
                <a:spLocks noChangeAspect="1" noChangeArrowheads="1"/>
              </p:cNvSpPr>
              <p:nvPr/>
            </p:nvSpPr>
            <p:spPr bwMode="auto">
              <a:xfrm rot="20527498">
                <a:off x="6142495" y="443508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1" name="Oval 41"/>
              <p:cNvSpPr>
                <a:spLocks noChangeAspect="1" noChangeArrowheads="1"/>
              </p:cNvSpPr>
              <p:nvPr/>
            </p:nvSpPr>
            <p:spPr bwMode="auto">
              <a:xfrm>
                <a:off x="6217277" y="463254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2" name="Oval 42"/>
              <p:cNvSpPr>
                <a:spLocks noChangeAspect="1" noChangeArrowheads="1"/>
              </p:cNvSpPr>
              <p:nvPr/>
            </p:nvSpPr>
            <p:spPr bwMode="auto">
              <a:xfrm>
                <a:off x="6048034" y="464992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3" name="Oval 43"/>
              <p:cNvSpPr>
                <a:spLocks noChangeAspect="1" noChangeArrowheads="1"/>
              </p:cNvSpPr>
              <p:nvPr/>
            </p:nvSpPr>
            <p:spPr bwMode="auto">
              <a:xfrm>
                <a:off x="5752844" y="441756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4" name="Oval 44"/>
              <p:cNvSpPr>
                <a:spLocks noChangeAspect="1" noChangeArrowheads="1"/>
              </p:cNvSpPr>
              <p:nvPr/>
            </p:nvSpPr>
            <p:spPr bwMode="auto">
              <a:xfrm>
                <a:off x="5709549" y="43860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5" name="Oval 45"/>
              <p:cNvSpPr>
                <a:spLocks noChangeAspect="1" noChangeArrowheads="1"/>
              </p:cNvSpPr>
              <p:nvPr/>
            </p:nvSpPr>
            <p:spPr bwMode="auto">
              <a:xfrm>
                <a:off x="5796139" y="453965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6" name="Oval 46"/>
              <p:cNvSpPr>
                <a:spLocks noChangeAspect="1" noChangeArrowheads="1"/>
              </p:cNvSpPr>
              <p:nvPr/>
            </p:nvSpPr>
            <p:spPr bwMode="auto">
              <a:xfrm>
                <a:off x="5697742" y="455540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7" name="Oval 47"/>
              <p:cNvSpPr>
                <a:spLocks noChangeAspect="1" noChangeArrowheads="1"/>
              </p:cNvSpPr>
              <p:nvPr/>
            </p:nvSpPr>
            <p:spPr bwMode="auto">
              <a:xfrm>
                <a:off x="5512756"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8" name="Oval 48"/>
              <p:cNvSpPr>
                <a:spLocks noChangeAspect="1" noChangeArrowheads="1"/>
              </p:cNvSpPr>
              <p:nvPr/>
            </p:nvSpPr>
            <p:spPr bwMode="auto">
              <a:xfrm>
                <a:off x="5729229" y="432698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9" name="Oval 49"/>
              <p:cNvSpPr>
                <a:spLocks noChangeAspect="1" noChangeArrowheads="1"/>
              </p:cNvSpPr>
              <p:nvPr/>
            </p:nvSpPr>
            <p:spPr bwMode="auto">
              <a:xfrm>
                <a:off x="5593616" y="44641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0" name="Oval 50"/>
              <p:cNvSpPr>
                <a:spLocks noChangeAspect="1" noChangeArrowheads="1"/>
              </p:cNvSpPr>
              <p:nvPr/>
            </p:nvSpPr>
            <p:spPr bwMode="auto">
              <a:xfrm>
                <a:off x="5504884" y="442544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1" name="Oval 51"/>
              <p:cNvSpPr>
                <a:spLocks noChangeAspect="1" noChangeArrowheads="1"/>
              </p:cNvSpPr>
              <p:nvPr/>
            </p:nvSpPr>
            <p:spPr bwMode="auto">
              <a:xfrm>
                <a:off x="5260860"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2" name="Oval 52"/>
              <p:cNvSpPr>
                <a:spLocks noChangeAspect="1" noChangeArrowheads="1"/>
              </p:cNvSpPr>
              <p:nvPr/>
            </p:nvSpPr>
            <p:spPr bwMode="auto">
              <a:xfrm>
                <a:off x="5388771" y="4295301"/>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3" name="Oval 53"/>
              <p:cNvSpPr>
                <a:spLocks noChangeAspect="1" noChangeArrowheads="1"/>
              </p:cNvSpPr>
              <p:nvPr/>
            </p:nvSpPr>
            <p:spPr bwMode="auto">
              <a:xfrm>
                <a:off x="5351385" y="446876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4" name="Oval 54"/>
              <p:cNvSpPr>
                <a:spLocks noChangeAspect="1" noChangeArrowheads="1"/>
              </p:cNvSpPr>
              <p:nvPr/>
            </p:nvSpPr>
            <p:spPr bwMode="auto">
              <a:xfrm>
                <a:off x="5260860"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5" name="Oval 55"/>
              <p:cNvSpPr>
                <a:spLocks noChangeAspect="1" noChangeArrowheads="1"/>
              </p:cNvSpPr>
              <p:nvPr/>
            </p:nvSpPr>
            <p:spPr bwMode="auto">
              <a:xfrm>
                <a:off x="5008964"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6" name="Oval 56"/>
              <p:cNvSpPr>
                <a:spLocks noChangeAspect="1" noChangeArrowheads="1"/>
              </p:cNvSpPr>
              <p:nvPr/>
            </p:nvSpPr>
            <p:spPr bwMode="auto">
              <a:xfrm>
                <a:off x="5134912"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7" name="Oval 57"/>
              <p:cNvSpPr>
                <a:spLocks noChangeAspect="1" noChangeArrowheads="1"/>
              </p:cNvSpPr>
              <p:nvPr/>
            </p:nvSpPr>
            <p:spPr bwMode="auto">
              <a:xfrm>
                <a:off x="5134912"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8" name="Oval 58"/>
              <p:cNvSpPr>
                <a:spLocks noChangeAspect="1" noChangeArrowheads="1"/>
              </p:cNvSpPr>
              <p:nvPr/>
            </p:nvSpPr>
            <p:spPr bwMode="auto">
              <a:xfrm>
                <a:off x="5008964"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9" name="Oval 59"/>
              <p:cNvSpPr>
                <a:spLocks noChangeAspect="1" noChangeArrowheads="1"/>
              </p:cNvSpPr>
              <p:nvPr/>
            </p:nvSpPr>
            <p:spPr bwMode="auto">
              <a:xfrm>
                <a:off x="7279963" y="4279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0" name="Oval 60"/>
              <p:cNvSpPr>
                <a:spLocks noChangeAspect="1" noChangeArrowheads="1"/>
              </p:cNvSpPr>
              <p:nvPr/>
            </p:nvSpPr>
            <p:spPr bwMode="auto">
              <a:xfrm>
                <a:off x="7401975"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1" name="Oval 61"/>
              <p:cNvSpPr>
                <a:spLocks noChangeAspect="1" noChangeArrowheads="1"/>
              </p:cNvSpPr>
              <p:nvPr/>
            </p:nvSpPr>
            <p:spPr bwMode="auto">
              <a:xfrm>
                <a:off x="7476756" y="45317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2" name="Oval 62"/>
              <p:cNvSpPr>
                <a:spLocks noChangeAspect="1" noChangeArrowheads="1"/>
              </p:cNvSpPr>
              <p:nvPr/>
            </p:nvSpPr>
            <p:spPr bwMode="auto">
              <a:xfrm>
                <a:off x="7342937" y="442150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3" name="Oval 63"/>
              <p:cNvSpPr>
                <a:spLocks noChangeAspect="1" noChangeArrowheads="1"/>
              </p:cNvSpPr>
              <p:nvPr/>
            </p:nvSpPr>
            <p:spPr bwMode="auto">
              <a:xfrm>
                <a:off x="7093615" y="443632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4" name="Oval 64"/>
              <p:cNvSpPr>
                <a:spLocks noChangeAspect="1" noChangeArrowheads="1"/>
              </p:cNvSpPr>
              <p:nvPr/>
            </p:nvSpPr>
            <p:spPr bwMode="auto">
              <a:xfrm>
                <a:off x="7223273" y="428705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5" name="Oval 65"/>
              <p:cNvSpPr>
                <a:spLocks noChangeAspect="1" noChangeArrowheads="1"/>
              </p:cNvSpPr>
              <p:nvPr/>
            </p:nvSpPr>
            <p:spPr bwMode="auto">
              <a:xfrm>
                <a:off x="7236311" y="445907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6" name="Oval 66"/>
              <p:cNvSpPr>
                <a:spLocks noChangeAspect="1" noChangeArrowheads="1"/>
              </p:cNvSpPr>
              <p:nvPr/>
            </p:nvSpPr>
            <p:spPr bwMode="auto">
              <a:xfrm>
                <a:off x="7024131"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7" name="Oval 67"/>
              <p:cNvSpPr>
                <a:spLocks noChangeAspect="1" noChangeArrowheads="1"/>
              </p:cNvSpPr>
              <p:nvPr/>
            </p:nvSpPr>
            <p:spPr bwMode="auto">
              <a:xfrm>
                <a:off x="6878504" y="439393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8" name="Oval 68"/>
              <p:cNvSpPr>
                <a:spLocks noChangeAspect="1" noChangeArrowheads="1"/>
              </p:cNvSpPr>
              <p:nvPr/>
            </p:nvSpPr>
            <p:spPr bwMode="auto">
              <a:xfrm>
                <a:off x="7028461" y="439818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9" name="Oval 69"/>
              <p:cNvSpPr>
                <a:spLocks noChangeAspect="1" noChangeArrowheads="1"/>
              </p:cNvSpPr>
              <p:nvPr/>
            </p:nvSpPr>
            <p:spPr bwMode="auto">
              <a:xfrm>
                <a:off x="6898183"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0" name="Oval 70"/>
              <p:cNvSpPr>
                <a:spLocks noChangeAspect="1" noChangeArrowheads="1"/>
              </p:cNvSpPr>
              <p:nvPr/>
            </p:nvSpPr>
            <p:spPr bwMode="auto">
              <a:xfrm>
                <a:off x="6780107" y="460266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1" name="Oval 71"/>
              <p:cNvSpPr>
                <a:spLocks noChangeAspect="1" noChangeArrowheads="1"/>
              </p:cNvSpPr>
              <p:nvPr/>
            </p:nvSpPr>
            <p:spPr bwMode="auto">
              <a:xfrm>
                <a:off x="6551826" y="449239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2" name="Oval 72"/>
              <p:cNvSpPr>
                <a:spLocks noChangeAspect="1" noChangeArrowheads="1"/>
              </p:cNvSpPr>
              <p:nvPr/>
            </p:nvSpPr>
            <p:spPr bwMode="auto">
              <a:xfrm>
                <a:off x="6646287"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3" name="Oval 73"/>
              <p:cNvSpPr>
                <a:spLocks noChangeAspect="1" noChangeArrowheads="1"/>
              </p:cNvSpPr>
              <p:nvPr/>
            </p:nvSpPr>
            <p:spPr bwMode="auto">
              <a:xfrm>
                <a:off x="6646287"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4" name="Oval 74"/>
              <p:cNvSpPr>
                <a:spLocks noChangeAspect="1" noChangeArrowheads="1"/>
              </p:cNvSpPr>
              <p:nvPr/>
            </p:nvSpPr>
            <p:spPr bwMode="auto">
              <a:xfrm>
                <a:off x="6587070" y="49361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5" name="Oval 75"/>
              <p:cNvSpPr>
                <a:spLocks noChangeAspect="1" noChangeArrowheads="1"/>
              </p:cNvSpPr>
              <p:nvPr/>
            </p:nvSpPr>
            <p:spPr bwMode="auto">
              <a:xfrm>
                <a:off x="6292059" y="442938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6" name="Oval 76"/>
              <p:cNvSpPr>
                <a:spLocks noChangeAspect="1" noChangeArrowheads="1"/>
              </p:cNvSpPr>
              <p:nvPr/>
            </p:nvSpPr>
            <p:spPr bwMode="auto">
              <a:xfrm>
                <a:off x="6406692" y="460347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7" name="Oval 77"/>
              <p:cNvSpPr>
                <a:spLocks noChangeAspect="1" noChangeArrowheads="1"/>
              </p:cNvSpPr>
              <p:nvPr/>
            </p:nvSpPr>
            <p:spPr bwMode="auto">
              <a:xfrm>
                <a:off x="5981839" y="422047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8" name="Oval 78"/>
              <p:cNvSpPr>
                <a:spLocks noChangeAspect="1" noChangeArrowheads="1"/>
              </p:cNvSpPr>
              <p:nvPr/>
            </p:nvSpPr>
            <p:spPr bwMode="auto">
              <a:xfrm>
                <a:off x="6104921" y="4275248"/>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9" name="Oval 79"/>
              <p:cNvSpPr>
                <a:spLocks noChangeAspect="1" noChangeArrowheads="1"/>
              </p:cNvSpPr>
              <p:nvPr/>
            </p:nvSpPr>
            <p:spPr bwMode="auto">
              <a:xfrm>
                <a:off x="6016547" y="43545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0" name="Oval 80"/>
              <p:cNvSpPr>
                <a:spLocks noChangeAspect="1" noChangeArrowheads="1"/>
              </p:cNvSpPr>
              <p:nvPr/>
            </p:nvSpPr>
            <p:spPr bwMode="auto">
              <a:xfrm>
                <a:off x="5654447" y="423640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1" name="Oval 81"/>
              <p:cNvSpPr>
                <a:spLocks noChangeAspect="1" noChangeArrowheads="1"/>
              </p:cNvSpPr>
              <p:nvPr/>
            </p:nvSpPr>
            <p:spPr bwMode="auto">
              <a:xfrm>
                <a:off x="5768587" y="423247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2" name="Oval 82"/>
              <p:cNvSpPr>
                <a:spLocks noChangeAspect="1" noChangeArrowheads="1"/>
              </p:cNvSpPr>
              <p:nvPr/>
            </p:nvSpPr>
            <p:spPr bwMode="auto">
              <a:xfrm>
                <a:off x="5890600"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3" name="Oval 83"/>
              <p:cNvSpPr>
                <a:spLocks noChangeAspect="1" noChangeArrowheads="1"/>
              </p:cNvSpPr>
              <p:nvPr/>
            </p:nvSpPr>
            <p:spPr bwMode="auto">
              <a:xfrm>
                <a:off x="5796139" y="411826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4" name="Oval 84"/>
              <p:cNvSpPr>
                <a:spLocks noChangeAspect="1" noChangeArrowheads="1"/>
              </p:cNvSpPr>
              <p:nvPr/>
            </p:nvSpPr>
            <p:spPr bwMode="auto">
              <a:xfrm>
                <a:off x="5512756"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5" name="Oval 85"/>
              <p:cNvSpPr>
                <a:spLocks noChangeAspect="1" noChangeArrowheads="1"/>
              </p:cNvSpPr>
              <p:nvPr/>
            </p:nvSpPr>
            <p:spPr bwMode="auto">
              <a:xfrm>
                <a:off x="5638704"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6" name="Oval 86"/>
              <p:cNvSpPr>
                <a:spLocks noChangeAspect="1" noChangeArrowheads="1"/>
              </p:cNvSpPr>
              <p:nvPr/>
            </p:nvSpPr>
            <p:spPr bwMode="auto">
              <a:xfrm>
                <a:off x="5596241" y="42794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7" name="Oval 87"/>
              <p:cNvSpPr>
                <a:spLocks noChangeAspect="1" noChangeArrowheads="1"/>
              </p:cNvSpPr>
              <p:nvPr/>
            </p:nvSpPr>
            <p:spPr bwMode="auto">
              <a:xfrm>
                <a:off x="5465525" y="416158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 name="Oval 88"/>
              <p:cNvSpPr>
                <a:spLocks noChangeAspect="1" noChangeArrowheads="1"/>
              </p:cNvSpPr>
              <p:nvPr/>
            </p:nvSpPr>
            <p:spPr bwMode="auto">
              <a:xfrm>
                <a:off x="5174271" y="411432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9" name="Oval 89"/>
              <p:cNvSpPr>
                <a:spLocks noChangeAspect="1" noChangeArrowheads="1"/>
              </p:cNvSpPr>
              <p:nvPr/>
            </p:nvSpPr>
            <p:spPr bwMode="auto">
              <a:xfrm>
                <a:off x="5386808" y="403162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0" name="Oval 90"/>
              <p:cNvSpPr>
                <a:spLocks noChangeAspect="1" noChangeArrowheads="1"/>
              </p:cNvSpPr>
              <p:nvPr/>
            </p:nvSpPr>
            <p:spPr bwMode="auto">
              <a:xfrm>
                <a:off x="5304154" y="418127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1" name="Oval 91"/>
              <p:cNvSpPr>
                <a:spLocks noChangeAspect="1" noChangeArrowheads="1"/>
              </p:cNvSpPr>
              <p:nvPr/>
            </p:nvSpPr>
            <p:spPr bwMode="auto">
              <a:xfrm>
                <a:off x="5238316" y="42902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2" name="Oval 92"/>
              <p:cNvSpPr>
                <a:spLocks noChangeAspect="1" noChangeArrowheads="1"/>
              </p:cNvSpPr>
              <p:nvPr/>
            </p:nvSpPr>
            <p:spPr bwMode="auto">
              <a:xfrm>
                <a:off x="5008964"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3" name="Oval 93"/>
              <p:cNvSpPr>
                <a:spLocks noChangeAspect="1" noChangeArrowheads="1"/>
              </p:cNvSpPr>
              <p:nvPr/>
            </p:nvSpPr>
            <p:spPr bwMode="auto">
              <a:xfrm>
                <a:off x="5134912"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4" name="Oval 94"/>
              <p:cNvSpPr>
                <a:spLocks noChangeAspect="1" noChangeArrowheads="1"/>
              </p:cNvSpPr>
              <p:nvPr/>
            </p:nvSpPr>
            <p:spPr bwMode="auto">
              <a:xfrm>
                <a:off x="5134912"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5" name="Oval 95"/>
              <p:cNvSpPr>
                <a:spLocks noChangeAspect="1" noChangeArrowheads="1"/>
              </p:cNvSpPr>
              <p:nvPr/>
            </p:nvSpPr>
            <p:spPr bwMode="auto">
              <a:xfrm>
                <a:off x="5008964" y="426397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6" name="Oval 96"/>
              <p:cNvSpPr>
                <a:spLocks noChangeAspect="1" noChangeArrowheads="1"/>
              </p:cNvSpPr>
              <p:nvPr/>
            </p:nvSpPr>
            <p:spPr bwMode="auto">
              <a:xfrm>
                <a:off x="7276027"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7" name="Oval 97"/>
              <p:cNvSpPr>
                <a:spLocks noChangeAspect="1" noChangeArrowheads="1"/>
              </p:cNvSpPr>
              <p:nvPr/>
            </p:nvSpPr>
            <p:spPr bwMode="auto">
              <a:xfrm>
                <a:off x="7401975"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8" name="Oval 98"/>
              <p:cNvSpPr>
                <a:spLocks noChangeAspect="1" noChangeArrowheads="1"/>
              </p:cNvSpPr>
              <p:nvPr/>
            </p:nvSpPr>
            <p:spPr bwMode="auto">
              <a:xfrm>
                <a:off x="7543666" y="429154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9" name="Oval 99"/>
              <p:cNvSpPr>
                <a:spLocks noChangeAspect="1" noChangeArrowheads="1"/>
              </p:cNvSpPr>
              <p:nvPr/>
            </p:nvSpPr>
            <p:spPr bwMode="auto">
              <a:xfrm>
                <a:off x="7354744"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0" name="Oval 100"/>
              <p:cNvSpPr>
                <a:spLocks noChangeAspect="1" noChangeArrowheads="1"/>
              </p:cNvSpPr>
              <p:nvPr/>
            </p:nvSpPr>
            <p:spPr bwMode="auto">
              <a:xfrm>
                <a:off x="7154738" y="40868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1" name="Oval 101"/>
              <p:cNvSpPr>
                <a:spLocks noChangeAspect="1" noChangeArrowheads="1"/>
              </p:cNvSpPr>
              <p:nvPr/>
            </p:nvSpPr>
            <p:spPr bwMode="auto">
              <a:xfrm>
                <a:off x="7220925" y="403949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2" name="Oval 102"/>
              <p:cNvSpPr>
                <a:spLocks noChangeAspect="1" noChangeArrowheads="1"/>
              </p:cNvSpPr>
              <p:nvPr/>
            </p:nvSpPr>
            <p:spPr bwMode="auto">
              <a:xfrm>
                <a:off x="7146143" y="437030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3" name="Oval 103"/>
              <p:cNvSpPr>
                <a:spLocks noChangeAspect="1" noChangeArrowheads="1"/>
              </p:cNvSpPr>
              <p:nvPr/>
            </p:nvSpPr>
            <p:spPr bwMode="auto">
              <a:xfrm>
                <a:off x="7075725" y="424016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4" name="Oval 104"/>
              <p:cNvSpPr>
                <a:spLocks noChangeAspect="1" noChangeArrowheads="1"/>
              </p:cNvSpPr>
              <p:nvPr/>
            </p:nvSpPr>
            <p:spPr bwMode="auto">
              <a:xfrm>
                <a:off x="6691246" y="400136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75" name="Oval 105"/>
              <p:cNvSpPr>
                <a:spLocks noChangeAspect="1" noChangeArrowheads="1"/>
              </p:cNvSpPr>
              <p:nvPr/>
            </p:nvSpPr>
            <p:spPr bwMode="auto">
              <a:xfrm>
                <a:off x="7035107" y="410936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6" name="Oval 106"/>
              <p:cNvSpPr>
                <a:spLocks noChangeAspect="1" noChangeArrowheads="1"/>
              </p:cNvSpPr>
              <p:nvPr/>
            </p:nvSpPr>
            <p:spPr bwMode="auto">
              <a:xfrm>
                <a:off x="6902119" y="418915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7" name="Oval 107"/>
              <p:cNvSpPr>
                <a:spLocks noChangeAspect="1" noChangeArrowheads="1"/>
              </p:cNvSpPr>
              <p:nvPr/>
            </p:nvSpPr>
            <p:spPr bwMode="auto">
              <a:xfrm>
                <a:off x="6875455" y="422898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9" name="Oval 109"/>
              <p:cNvSpPr>
                <a:spLocks noChangeAspect="1" noChangeArrowheads="1"/>
              </p:cNvSpPr>
              <p:nvPr/>
            </p:nvSpPr>
            <p:spPr bwMode="auto">
              <a:xfrm>
                <a:off x="6646287" y="425637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0" name="Oval 110"/>
              <p:cNvSpPr>
                <a:spLocks noChangeAspect="1" noChangeArrowheads="1"/>
              </p:cNvSpPr>
              <p:nvPr/>
            </p:nvSpPr>
            <p:spPr bwMode="auto">
              <a:xfrm>
                <a:off x="6744684" y="429960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1" name="Oval 111"/>
              <p:cNvSpPr>
                <a:spLocks noChangeAspect="1" noChangeArrowheads="1"/>
              </p:cNvSpPr>
              <p:nvPr/>
            </p:nvSpPr>
            <p:spPr bwMode="auto">
              <a:xfrm>
                <a:off x="6487550" y="431973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2" name="Oval 112"/>
              <p:cNvSpPr>
                <a:spLocks noChangeAspect="1" noChangeArrowheads="1"/>
              </p:cNvSpPr>
              <p:nvPr/>
            </p:nvSpPr>
            <p:spPr bwMode="auto">
              <a:xfrm>
                <a:off x="6268443"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3" name="Oval 113"/>
              <p:cNvSpPr>
                <a:spLocks noChangeAspect="1" noChangeArrowheads="1"/>
              </p:cNvSpPr>
              <p:nvPr/>
            </p:nvSpPr>
            <p:spPr bwMode="auto">
              <a:xfrm>
                <a:off x="6386519" y="420884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4" name="Oval 114"/>
              <p:cNvSpPr>
                <a:spLocks noChangeAspect="1" noChangeArrowheads="1"/>
              </p:cNvSpPr>
              <p:nvPr/>
            </p:nvSpPr>
            <p:spPr bwMode="auto">
              <a:xfrm>
                <a:off x="6524956" y="412430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85" name="Oval 116"/>
              <p:cNvSpPr>
                <a:spLocks noChangeAspect="1" noChangeArrowheads="1"/>
              </p:cNvSpPr>
              <p:nvPr/>
            </p:nvSpPr>
            <p:spPr bwMode="auto">
              <a:xfrm>
                <a:off x="6154303" y="410644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6" name="Oval 117"/>
              <p:cNvSpPr>
                <a:spLocks noChangeAspect="1" noChangeArrowheads="1"/>
              </p:cNvSpPr>
              <p:nvPr/>
            </p:nvSpPr>
            <p:spPr bwMode="auto">
              <a:xfrm>
                <a:off x="5764652"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7" name="Oval 118"/>
              <p:cNvSpPr>
                <a:spLocks noChangeAspect="1" noChangeArrowheads="1"/>
              </p:cNvSpPr>
              <p:nvPr/>
            </p:nvSpPr>
            <p:spPr bwMode="auto">
              <a:xfrm>
                <a:off x="5894535" y="408281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8" name="Oval 119"/>
              <p:cNvSpPr>
                <a:spLocks noChangeAspect="1" noChangeArrowheads="1"/>
              </p:cNvSpPr>
              <p:nvPr/>
            </p:nvSpPr>
            <p:spPr bwMode="auto">
              <a:xfrm>
                <a:off x="5749361" y="406659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9" name="Oval 120"/>
              <p:cNvSpPr>
                <a:spLocks noChangeAspect="1" noChangeArrowheads="1"/>
              </p:cNvSpPr>
              <p:nvPr/>
            </p:nvSpPr>
            <p:spPr bwMode="auto">
              <a:xfrm>
                <a:off x="5512756"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0" name="Oval 121"/>
              <p:cNvSpPr>
                <a:spLocks noChangeAspect="1" noChangeArrowheads="1"/>
              </p:cNvSpPr>
              <p:nvPr/>
            </p:nvSpPr>
            <p:spPr bwMode="auto">
              <a:xfrm>
                <a:off x="5599345" y="383076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1" name="Oval 122"/>
              <p:cNvSpPr>
                <a:spLocks noChangeAspect="1" noChangeArrowheads="1"/>
              </p:cNvSpPr>
              <p:nvPr/>
            </p:nvSpPr>
            <p:spPr bwMode="auto">
              <a:xfrm>
                <a:off x="5638704"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2" name="Oval 123"/>
              <p:cNvSpPr>
                <a:spLocks noChangeAspect="1" noChangeArrowheads="1"/>
              </p:cNvSpPr>
              <p:nvPr/>
            </p:nvSpPr>
            <p:spPr bwMode="auto">
              <a:xfrm>
                <a:off x="5478940" y="40495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3" name="Oval 124"/>
              <p:cNvSpPr>
                <a:spLocks noChangeAspect="1" noChangeArrowheads="1"/>
              </p:cNvSpPr>
              <p:nvPr/>
            </p:nvSpPr>
            <p:spPr bwMode="auto">
              <a:xfrm>
                <a:off x="5260860"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4" name="Oval 125"/>
              <p:cNvSpPr>
                <a:spLocks noChangeAspect="1" noChangeArrowheads="1"/>
              </p:cNvSpPr>
              <p:nvPr/>
            </p:nvSpPr>
            <p:spPr bwMode="auto">
              <a:xfrm>
                <a:off x="5386808"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5" name="Oval 126"/>
              <p:cNvSpPr>
                <a:spLocks noChangeAspect="1" noChangeArrowheads="1"/>
              </p:cNvSpPr>
              <p:nvPr/>
            </p:nvSpPr>
            <p:spPr bwMode="auto">
              <a:xfrm>
                <a:off x="5323834" y="39371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6" name="Oval 127"/>
              <p:cNvSpPr>
                <a:spLocks noChangeAspect="1" noChangeArrowheads="1"/>
              </p:cNvSpPr>
              <p:nvPr/>
            </p:nvSpPr>
            <p:spPr bwMode="auto">
              <a:xfrm>
                <a:off x="5260860"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7" name="Oval 128"/>
              <p:cNvSpPr>
                <a:spLocks noChangeAspect="1" noChangeArrowheads="1"/>
              </p:cNvSpPr>
              <p:nvPr/>
            </p:nvSpPr>
            <p:spPr bwMode="auto">
              <a:xfrm>
                <a:off x="5008964"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8" name="Oval 129"/>
              <p:cNvSpPr>
                <a:spLocks noChangeAspect="1" noChangeArrowheads="1"/>
              </p:cNvSpPr>
              <p:nvPr/>
            </p:nvSpPr>
            <p:spPr bwMode="auto">
              <a:xfrm>
                <a:off x="5134912"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9" name="Oval 130"/>
              <p:cNvSpPr>
                <a:spLocks noChangeAspect="1" noChangeArrowheads="1"/>
              </p:cNvSpPr>
              <p:nvPr/>
            </p:nvSpPr>
            <p:spPr bwMode="auto">
              <a:xfrm>
                <a:off x="5134912"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0" name="Oval 131"/>
              <p:cNvSpPr>
                <a:spLocks noChangeAspect="1" noChangeArrowheads="1"/>
              </p:cNvSpPr>
              <p:nvPr/>
            </p:nvSpPr>
            <p:spPr bwMode="auto">
              <a:xfrm>
                <a:off x="5008964"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1" name="Oval 132"/>
              <p:cNvSpPr>
                <a:spLocks noChangeAspect="1" noChangeArrowheads="1"/>
              </p:cNvSpPr>
              <p:nvPr/>
            </p:nvSpPr>
            <p:spPr bwMode="auto">
              <a:xfrm>
                <a:off x="7276027"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2" name="Oval 133"/>
              <p:cNvSpPr>
                <a:spLocks noChangeAspect="1" noChangeArrowheads="1"/>
              </p:cNvSpPr>
              <p:nvPr/>
            </p:nvSpPr>
            <p:spPr bwMode="auto">
              <a:xfrm>
                <a:off x="7401975"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3" name="Oval 134"/>
              <p:cNvSpPr>
                <a:spLocks noChangeAspect="1" noChangeArrowheads="1"/>
              </p:cNvSpPr>
              <p:nvPr/>
            </p:nvSpPr>
            <p:spPr bwMode="auto">
              <a:xfrm>
                <a:off x="7401975"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4" name="Oval 135"/>
              <p:cNvSpPr>
                <a:spLocks noChangeAspect="1" noChangeArrowheads="1"/>
              </p:cNvSpPr>
              <p:nvPr/>
            </p:nvSpPr>
            <p:spPr bwMode="auto">
              <a:xfrm>
                <a:off x="7276027"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5" name="Oval 136"/>
              <p:cNvSpPr>
                <a:spLocks noChangeAspect="1" noChangeArrowheads="1"/>
              </p:cNvSpPr>
              <p:nvPr/>
            </p:nvSpPr>
            <p:spPr bwMode="auto">
              <a:xfrm>
                <a:off x="7087631" y="39295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6" name="Oval 137"/>
              <p:cNvSpPr>
                <a:spLocks noChangeAspect="1" noChangeArrowheads="1"/>
              </p:cNvSpPr>
              <p:nvPr/>
            </p:nvSpPr>
            <p:spPr bwMode="auto">
              <a:xfrm>
                <a:off x="7106784" y="3795325"/>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7" name="Oval 138"/>
              <p:cNvSpPr>
                <a:spLocks noChangeAspect="1" noChangeArrowheads="1"/>
              </p:cNvSpPr>
              <p:nvPr/>
            </p:nvSpPr>
            <p:spPr bwMode="auto">
              <a:xfrm>
                <a:off x="7211843" y="408913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8" name="Oval 139"/>
              <p:cNvSpPr>
                <a:spLocks noChangeAspect="1" noChangeArrowheads="1"/>
              </p:cNvSpPr>
              <p:nvPr/>
            </p:nvSpPr>
            <p:spPr bwMode="auto">
              <a:xfrm>
                <a:off x="6976900" y="392528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9" name="Oval 141"/>
              <p:cNvSpPr>
                <a:spLocks noChangeAspect="1" noChangeArrowheads="1"/>
              </p:cNvSpPr>
              <p:nvPr/>
            </p:nvSpPr>
            <p:spPr bwMode="auto">
              <a:xfrm>
                <a:off x="6898183"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0" name="Oval 142"/>
              <p:cNvSpPr>
                <a:spLocks noChangeAspect="1" noChangeArrowheads="1"/>
              </p:cNvSpPr>
              <p:nvPr/>
            </p:nvSpPr>
            <p:spPr bwMode="auto">
              <a:xfrm>
                <a:off x="6870402" y="404226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1" name="Oval 143"/>
              <p:cNvSpPr>
                <a:spLocks noChangeAspect="1" noChangeArrowheads="1"/>
              </p:cNvSpPr>
              <p:nvPr/>
            </p:nvSpPr>
            <p:spPr bwMode="auto">
              <a:xfrm>
                <a:off x="6781014" y="38014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3" name="Oval 152"/>
              <p:cNvSpPr>
                <a:spLocks noChangeAspect="1" noChangeArrowheads="1"/>
              </p:cNvSpPr>
              <p:nvPr/>
            </p:nvSpPr>
            <p:spPr bwMode="auto">
              <a:xfrm>
                <a:off x="7401975"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4" name="Oval 153"/>
              <p:cNvSpPr>
                <a:spLocks noChangeAspect="1" noChangeArrowheads="1"/>
              </p:cNvSpPr>
              <p:nvPr/>
            </p:nvSpPr>
            <p:spPr bwMode="auto">
              <a:xfrm>
                <a:off x="7276027"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5" name="Oval 154"/>
              <p:cNvSpPr>
                <a:spLocks noChangeAspect="1" noChangeArrowheads="1"/>
              </p:cNvSpPr>
              <p:nvPr/>
            </p:nvSpPr>
            <p:spPr bwMode="auto">
              <a:xfrm>
                <a:off x="7177101" y="3667238"/>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6" name="Oval 156"/>
              <p:cNvSpPr>
                <a:spLocks noChangeAspect="1" noChangeArrowheads="1"/>
              </p:cNvSpPr>
              <p:nvPr/>
            </p:nvSpPr>
            <p:spPr bwMode="auto">
              <a:xfrm>
                <a:off x="6952226" y="3721280"/>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7" name="Oval 157"/>
              <p:cNvSpPr>
                <a:spLocks noChangeAspect="1" noChangeArrowheads="1"/>
              </p:cNvSpPr>
              <p:nvPr/>
            </p:nvSpPr>
            <p:spPr bwMode="auto">
              <a:xfrm>
                <a:off x="6903484" y="3555295"/>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8" name="Oval 163"/>
              <p:cNvSpPr>
                <a:spLocks noChangeAspect="1" noChangeArrowheads="1"/>
              </p:cNvSpPr>
              <p:nvPr/>
            </p:nvSpPr>
            <p:spPr bwMode="auto">
              <a:xfrm>
                <a:off x="5947063" y="3701979"/>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9" name="Oval 164"/>
              <p:cNvSpPr>
                <a:spLocks noChangeAspect="1" noChangeArrowheads="1"/>
              </p:cNvSpPr>
              <p:nvPr/>
            </p:nvSpPr>
            <p:spPr bwMode="auto">
              <a:xfrm>
                <a:off x="6111008" y="398436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0" name="Oval 165"/>
              <p:cNvSpPr>
                <a:spLocks noChangeAspect="1" noChangeArrowheads="1"/>
              </p:cNvSpPr>
              <p:nvPr/>
            </p:nvSpPr>
            <p:spPr bwMode="auto">
              <a:xfrm>
                <a:off x="5678062" y="3889843"/>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1" name="Oval 166"/>
              <p:cNvSpPr>
                <a:spLocks noChangeAspect="1" noChangeArrowheads="1"/>
              </p:cNvSpPr>
              <p:nvPr/>
            </p:nvSpPr>
            <p:spPr bwMode="auto">
              <a:xfrm>
                <a:off x="5591473" y="3614165"/>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2" name="Oval 167"/>
              <p:cNvSpPr>
                <a:spLocks noChangeAspect="1" noChangeArrowheads="1"/>
              </p:cNvSpPr>
              <p:nvPr/>
            </p:nvSpPr>
            <p:spPr bwMode="auto">
              <a:xfrm>
                <a:off x="5512756"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3" name="Oval 168"/>
              <p:cNvSpPr>
                <a:spLocks noChangeAspect="1" noChangeArrowheads="1"/>
              </p:cNvSpPr>
              <p:nvPr/>
            </p:nvSpPr>
            <p:spPr bwMode="auto">
              <a:xfrm>
                <a:off x="5386808"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4" name="Oval 169"/>
              <p:cNvSpPr>
                <a:spLocks noChangeAspect="1" noChangeArrowheads="1"/>
              </p:cNvSpPr>
              <p:nvPr/>
            </p:nvSpPr>
            <p:spPr bwMode="auto">
              <a:xfrm>
                <a:off x="5260860"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5" name="Oval 170"/>
              <p:cNvSpPr>
                <a:spLocks noChangeAspect="1" noChangeArrowheads="1"/>
              </p:cNvSpPr>
              <p:nvPr/>
            </p:nvSpPr>
            <p:spPr bwMode="auto">
              <a:xfrm>
                <a:off x="5134912"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6" name="Oval 171"/>
              <p:cNvSpPr>
                <a:spLocks noChangeAspect="1" noChangeArrowheads="1"/>
              </p:cNvSpPr>
              <p:nvPr/>
            </p:nvSpPr>
            <p:spPr bwMode="auto">
              <a:xfrm>
                <a:off x="5008964"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7" name="Line 174"/>
              <p:cNvSpPr>
                <a:spLocks noChangeAspect="1" noChangeShapeType="1"/>
              </p:cNvSpPr>
              <p:nvPr/>
            </p:nvSpPr>
            <p:spPr bwMode="auto">
              <a:xfrm>
                <a:off x="6268443" y="4263976"/>
                <a:ext cx="125948"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8" name="Line 175"/>
              <p:cNvSpPr>
                <a:spLocks noChangeAspect="1" noChangeShapeType="1"/>
              </p:cNvSpPr>
              <p:nvPr/>
            </p:nvSpPr>
            <p:spPr bwMode="auto">
              <a:xfrm>
                <a:off x="6394391" y="4642048"/>
                <a:ext cx="629740"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9" name="Line 176"/>
              <p:cNvSpPr>
                <a:spLocks noChangeAspect="1" noChangeShapeType="1"/>
              </p:cNvSpPr>
              <p:nvPr/>
            </p:nvSpPr>
            <p:spPr bwMode="auto">
              <a:xfrm flipH="1">
                <a:off x="5882728" y="3917411"/>
                <a:ext cx="82653" cy="24811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0" name="Line 177"/>
              <p:cNvSpPr>
                <a:spLocks noChangeAspect="1" noChangeShapeType="1"/>
              </p:cNvSpPr>
              <p:nvPr/>
            </p:nvSpPr>
            <p:spPr bwMode="auto">
              <a:xfrm>
                <a:off x="5977189" y="3925287"/>
                <a:ext cx="346357" cy="14571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1" name="Line 178"/>
              <p:cNvSpPr>
                <a:spLocks noChangeAspect="1" noChangeShapeType="1"/>
              </p:cNvSpPr>
              <p:nvPr/>
            </p:nvSpPr>
            <p:spPr bwMode="auto">
              <a:xfrm>
                <a:off x="6075586" y="4043434"/>
                <a:ext cx="74782" cy="27961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2" name="Line 179"/>
              <p:cNvSpPr>
                <a:spLocks noChangeAspect="1" noChangeShapeType="1"/>
              </p:cNvSpPr>
              <p:nvPr/>
            </p:nvSpPr>
            <p:spPr bwMode="auto">
              <a:xfrm>
                <a:off x="6201533" y="4185211"/>
                <a:ext cx="271575" cy="208727"/>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3" name="Line 180"/>
              <p:cNvSpPr>
                <a:spLocks noChangeAspect="1" noChangeShapeType="1"/>
              </p:cNvSpPr>
              <p:nvPr/>
            </p:nvSpPr>
            <p:spPr bwMode="auto">
              <a:xfrm>
                <a:off x="6469173" y="4393939"/>
                <a:ext cx="366036" cy="5907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4" name="Line 181"/>
              <p:cNvSpPr>
                <a:spLocks noChangeAspect="1" noChangeShapeType="1"/>
              </p:cNvSpPr>
              <p:nvPr/>
            </p:nvSpPr>
            <p:spPr bwMode="auto">
              <a:xfrm>
                <a:off x="6268443" y="4283668"/>
                <a:ext cx="326677" cy="24417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5" name="Line 182"/>
              <p:cNvSpPr>
                <a:spLocks noChangeAspect="1" noChangeShapeType="1"/>
              </p:cNvSpPr>
              <p:nvPr/>
            </p:nvSpPr>
            <p:spPr bwMode="auto">
              <a:xfrm>
                <a:off x="6599057" y="4531777"/>
                <a:ext cx="125948" cy="1969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6" name="Line 183"/>
              <p:cNvSpPr>
                <a:spLocks noChangeAspect="1" noChangeShapeType="1"/>
              </p:cNvSpPr>
              <p:nvPr/>
            </p:nvSpPr>
            <p:spPr bwMode="auto">
              <a:xfrm>
                <a:off x="6323546" y="4460889"/>
                <a:ext cx="82653" cy="25992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7" name="Line 184"/>
              <p:cNvSpPr>
                <a:spLocks noChangeAspect="1" noChangeShapeType="1"/>
              </p:cNvSpPr>
              <p:nvPr/>
            </p:nvSpPr>
            <p:spPr bwMode="auto">
              <a:xfrm flipH="1">
                <a:off x="6166111" y="4716875"/>
                <a:ext cx="240088" cy="30718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8" name="Line 185"/>
              <p:cNvSpPr>
                <a:spLocks noChangeAspect="1" noChangeShapeType="1"/>
              </p:cNvSpPr>
              <p:nvPr/>
            </p:nvSpPr>
            <p:spPr bwMode="auto">
              <a:xfrm flipH="1">
                <a:off x="5945702" y="4571160"/>
                <a:ext cx="429010" cy="17722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9" name="Line 186"/>
              <p:cNvSpPr>
                <a:spLocks noChangeAspect="1" noChangeShapeType="1"/>
              </p:cNvSpPr>
              <p:nvPr/>
            </p:nvSpPr>
            <p:spPr bwMode="auto">
              <a:xfrm flipH="1" flipV="1">
                <a:off x="5622960" y="4657801"/>
                <a:ext cx="322742"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0" name="Line 187"/>
              <p:cNvSpPr>
                <a:spLocks noChangeAspect="1" noChangeShapeType="1"/>
              </p:cNvSpPr>
              <p:nvPr/>
            </p:nvSpPr>
            <p:spPr bwMode="auto">
              <a:xfrm>
                <a:off x="6469173" y="4685369"/>
                <a:ext cx="385716" cy="37413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1" name="Line 188"/>
              <p:cNvSpPr>
                <a:spLocks noChangeAspect="1" noChangeShapeType="1"/>
              </p:cNvSpPr>
              <p:nvPr/>
            </p:nvSpPr>
            <p:spPr bwMode="auto">
              <a:xfrm flipV="1">
                <a:off x="6536083" y="4642048"/>
                <a:ext cx="369972" cy="8270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2" name="Line 189"/>
              <p:cNvSpPr>
                <a:spLocks noChangeAspect="1" noChangeShapeType="1"/>
              </p:cNvSpPr>
              <p:nvPr/>
            </p:nvSpPr>
            <p:spPr bwMode="auto">
              <a:xfrm flipH="1">
                <a:off x="6433750" y="4775949"/>
                <a:ext cx="184986" cy="29143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3" name="Line 190"/>
              <p:cNvSpPr>
                <a:spLocks noChangeAspect="1" noChangeShapeType="1"/>
              </p:cNvSpPr>
              <p:nvPr/>
            </p:nvSpPr>
            <p:spPr bwMode="auto">
              <a:xfrm>
                <a:off x="6665966" y="4807455"/>
                <a:ext cx="570702" cy="33081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4" name="Line 191"/>
              <p:cNvSpPr>
                <a:spLocks noChangeAspect="1" noChangeShapeType="1"/>
              </p:cNvSpPr>
              <p:nvPr/>
            </p:nvSpPr>
            <p:spPr bwMode="auto">
              <a:xfrm flipV="1">
                <a:off x="6748620" y="4772010"/>
                <a:ext cx="452625"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5" name="Oval 192"/>
              <p:cNvSpPr>
                <a:spLocks noChangeAspect="1" noChangeArrowheads="1"/>
              </p:cNvSpPr>
              <p:nvPr/>
            </p:nvSpPr>
            <p:spPr bwMode="auto">
              <a:xfrm>
                <a:off x="6326802" y="4008147"/>
                <a:ext cx="125948" cy="126024"/>
              </a:xfrm>
              <a:prstGeom prst="ellipse">
                <a:avLst/>
              </a:prstGeom>
              <a:gradFill rotWithShape="0">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6" name="Oval 193"/>
              <p:cNvSpPr>
                <a:spLocks noChangeAspect="1" noChangeArrowheads="1"/>
              </p:cNvSpPr>
              <p:nvPr/>
            </p:nvSpPr>
            <p:spPr bwMode="auto">
              <a:xfrm>
                <a:off x="7170120" y="480818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7" name="Oval 194"/>
              <p:cNvSpPr>
                <a:spLocks noChangeAspect="1" noChangeArrowheads="1"/>
              </p:cNvSpPr>
              <p:nvPr/>
            </p:nvSpPr>
            <p:spPr bwMode="auto">
              <a:xfrm>
                <a:off x="7157951" y="5083132"/>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8" name="Oval 195"/>
              <p:cNvSpPr>
                <a:spLocks noChangeAspect="1" noChangeArrowheads="1"/>
              </p:cNvSpPr>
              <p:nvPr/>
            </p:nvSpPr>
            <p:spPr bwMode="auto">
              <a:xfrm>
                <a:off x="6335353" y="5063441"/>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9" name="Oval 196"/>
              <p:cNvSpPr>
                <a:spLocks noChangeAspect="1" noChangeArrowheads="1"/>
              </p:cNvSpPr>
              <p:nvPr/>
            </p:nvSpPr>
            <p:spPr bwMode="auto">
              <a:xfrm>
                <a:off x="6071650" y="4988614"/>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0" name="Oval 197"/>
              <p:cNvSpPr>
                <a:spLocks noChangeAspect="1" noChangeArrowheads="1"/>
              </p:cNvSpPr>
              <p:nvPr/>
            </p:nvSpPr>
            <p:spPr bwMode="auto">
              <a:xfrm>
                <a:off x="6776171" y="500830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1" name="Oval 198"/>
              <p:cNvSpPr>
                <a:spLocks noChangeAspect="1" noChangeArrowheads="1"/>
              </p:cNvSpPr>
              <p:nvPr/>
            </p:nvSpPr>
            <p:spPr bwMode="auto">
              <a:xfrm>
                <a:off x="5556050" y="4594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2" name="Oval 199"/>
              <p:cNvSpPr>
                <a:spLocks noChangeAspect="1" noChangeArrowheads="1"/>
              </p:cNvSpPr>
              <p:nvPr/>
            </p:nvSpPr>
            <p:spPr bwMode="auto">
              <a:xfrm>
                <a:off x="6855447" y="440596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3" name="Oval 200"/>
              <p:cNvSpPr>
                <a:spLocks noChangeAspect="1" noChangeArrowheads="1"/>
              </p:cNvSpPr>
              <p:nvPr/>
            </p:nvSpPr>
            <p:spPr bwMode="auto">
              <a:xfrm>
                <a:off x="6673838" y="4669616"/>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4" name="Line 201"/>
              <p:cNvSpPr>
                <a:spLocks noChangeAspect="1" noChangeShapeType="1"/>
              </p:cNvSpPr>
              <p:nvPr/>
            </p:nvSpPr>
            <p:spPr bwMode="auto">
              <a:xfrm>
                <a:off x="5886664" y="4165520"/>
                <a:ext cx="82653" cy="29536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5" name="Line 202"/>
              <p:cNvSpPr>
                <a:spLocks noChangeAspect="1" noChangeShapeType="1"/>
              </p:cNvSpPr>
              <p:nvPr/>
            </p:nvSpPr>
            <p:spPr bwMode="auto">
              <a:xfrm flipH="1">
                <a:off x="5988996" y="4319112"/>
                <a:ext cx="153499" cy="32293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6" name="Line 203"/>
              <p:cNvSpPr>
                <a:spLocks noChangeAspect="1" noChangeShapeType="1"/>
              </p:cNvSpPr>
              <p:nvPr/>
            </p:nvSpPr>
            <p:spPr bwMode="auto">
              <a:xfrm>
                <a:off x="6909991" y="4638110"/>
                <a:ext cx="295190" cy="1969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7" name="Oval 204"/>
              <p:cNvSpPr>
                <a:spLocks noChangeAspect="1" noChangeArrowheads="1"/>
              </p:cNvSpPr>
              <p:nvPr/>
            </p:nvSpPr>
            <p:spPr bwMode="auto">
              <a:xfrm>
                <a:off x="7205772" y="4598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8" name="Oval 205"/>
              <p:cNvSpPr>
                <a:spLocks noChangeAspect="1" noChangeArrowheads="1"/>
              </p:cNvSpPr>
              <p:nvPr/>
            </p:nvSpPr>
            <p:spPr bwMode="auto">
              <a:xfrm>
                <a:off x="5919401" y="457867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9" name="Oval 206"/>
              <p:cNvSpPr>
                <a:spLocks noChangeAspect="1" noChangeArrowheads="1"/>
              </p:cNvSpPr>
              <p:nvPr/>
            </p:nvSpPr>
            <p:spPr bwMode="auto">
              <a:xfrm>
                <a:off x="5894535" y="4405753"/>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sp>
          <p:nvSpPr>
            <p:cNvPr id="473" name="Oval 172"/>
            <p:cNvSpPr>
              <a:spLocks noChangeAspect="1" noChangeArrowheads="1"/>
            </p:cNvSpPr>
            <p:nvPr/>
          </p:nvSpPr>
          <p:spPr bwMode="auto">
            <a:xfrm>
              <a:off x="4398090" y="4148927"/>
              <a:ext cx="125948" cy="126024"/>
            </a:xfrm>
            <a:prstGeom prst="ellipse">
              <a:avLst/>
            </a:prstGeom>
            <a:gradFill rotWithShape="0">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p:spPr>
          <p:txBody>
            <a:bodyPr wrap="none" anchor="ctr"/>
            <a:lstStyle/>
            <a:p>
              <a:endParaRPr lang="ja-JP" altLang="en-US"/>
            </a:p>
          </p:txBody>
        </p:sp>
      </p:grpSp>
      <p:grpSp>
        <p:nvGrpSpPr>
          <p:cNvPr id="661" name="Group 660"/>
          <p:cNvGrpSpPr/>
          <p:nvPr/>
        </p:nvGrpSpPr>
        <p:grpSpPr>
          <a:xfrm>
            <a:off x="5356356" y="2933128"/>
            <a:ext cx="1902250" cy="2035795"/>
            <a:chOff x="5458709" y="1299512"/>
            <a:chExt cx="1902250" cy="2035795"/>
          </a:xfrm>
        </p:grpSpPr>
        <p:sp>
          <p:nvSpPr>
            <p:cNvPr id="678" name="Oval 149"/>
            <p:cNvSpPr>
              <a:spLocks noChangeAspect="1" noChangeArrowheads="1"/>
            </p:cNvSpPr>
            <p:nvPr/>
          </p:nvSpPr>
          <p:spPr bwMode="auto">
            <a:xfrm>
              <a:off x="6805075"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79" name="Oval 155"/>
            <p:cNvSpPr>
              <a:spLocks noChangeAspect="1" noChangeArrowheads="1"/>
            </p:cNvSpPr>
            <p:nvPr/>
          </p:nvSpPr>
          <p:spPr bwMode="auto">
            <a:xfrm>
              <a:off x="7235011" y="2529139"/>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0" name="Oval 160"/>
            <p:cNvSpPr>
              <a:spLocks noChangeAspect="1" noChangeArrowheads="1"/>
            </p:cNvSpPr>
            <p:nvPr/>
          </p:nvSpPr>
          <p:spPr bwMode="auto">
            <a:xfrm>
              <a:off x="6277552" y="1299512"/>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1" name="Oval 161"/>
            <p:cNvSpPr>
              <a:spLocks noChangeAspect="1" noChangeArrowheads="1"/>
            </p:cNvSpPr>
            <p:nvPr/>
          </p:nvSpPr>
          <p:spPr bwMode="auto">
            <a:xfrm>
              <a:off x="5473530" y="2112638"/>
              <a:ext cx="128572"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2" name="Oval 162"/>
            <p:cNvSpPr>
              <a:spLocks noChangeAspect="1" noChangeArrowheads="1"/>
            </p:cNvSpPr>
            <p:nvPr/>
          </p:nvSpPr>
          <p:spPr bwMode="auto">
            <a:xfrm>
              <a:off x="5458709" y="1661066"/>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3" name="Oval 151"/>
            <p:cNvSpPr>
              <a:spLocks noChangeAspect="1" noChangeArrowheads="1"/>
            </p:cNvSpPr>
            <p:nvPr/>
          </p:nvSpPr>
          <p:spPr bwMode="auto">
            <a:xfrm>
              <a:off x="6859033" y="223344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4" name="Oval 155"/>
            <p:cNvSpPr>
              <a:spLocks noChangeAspect="1" noChangeArrowheads="1"/>
            </p:cNvSpPr>
            <p:nvPr/>
          </p:nvSpPr>
          <p:spPr bwMode="auto">
            <a:xfrm>
              <a:off x="7093517" y="2172756"/>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5" name="Oval 149"/>
            <p:cNvSpPr>
              <a:spLocks noChangeAspect="1" noChangeArrowheads="1"/>
            </p:cNvSpPr>
            <p:nvPr/>
          </p:nvSpPr>
          <p:spPr bwMode="auto">
            <a:xfrm>
              <a:off x="6297833" y="198120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6" name="Oval 151"/>
            <p:cNvSpPr>
              <a:spLocks noChangeAspect="1" noChangeArrowheads="1"/>
            </p:cNvSpPr>
            <p:nvPr/>
          </p:nvSpPr>
          <p:spPr bwMode="auto">
            <a:xfrm>
              <a:off x="6764004" y="18213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7" name="Oval 145"/>
            <p:cNvSpPr>
              <a:spLocks noChangeAspect="1" noChangeArrowheads="1"/>
            </p:cNvSpPr>
            <p:nvPr/>
          </p:nvSpPr>
          <p:spPr bwMode="auto">
            <a:xfrm>
              <a:off x="6079829" y="199813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8" name="Oval 108"/>
            <p:cNvSpPr>
              <a:spLocks noChangeAspect="1" noChangeArrowheads="1"/>
            </p:cNvSpPr>
            <p:nvPr/>
          </p:nvSpPr>
          <p:spPr bwMode="auto">
            <a:xfrm>
              <a:off x="6027423" y="28053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9" name="Oval 123"/>
            <p:cNvSpPr>
              <a:spLocks noChangeAspect="1" noChangeArrowheads="1"/>
            </p:cNvSpPr>
            <p:nvPr/>
          </p:nvSpPr>
          <p:spPr bwMode="auto">
            <a:xfrm>
              <a:off x="5882989" y="2114486"/>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690" name="Oval 148"/>
            <p:cNvSpPr>
              <a:spLocks noChangeAspect="1" noChangeArrowheads="1"/>
            </p:cNvSpPr>
            <p:nvPr/>
          </p:nvSpPr>
          <p:spPr bwMode="auto">
            <a:xfrm>
              <a:off x="6585317" y="22404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1" name="Oval 145"/>
            <p:cNvSpPr>
              <a:spLocks noChangeAspect="1" noChangeArrowheads="1"/>
            </p:cNvSpPr>
            <p:nvPr/>
          </p:nvSpPr>
          <p:spPr bwMode="auto">
            <a:xfrm>
              <a:off x="6671267" y="247416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2" name="Oval 148"/>
            <p:cNvSpPr>
              <a:spLocks noChangeAspect="1" noChangeArrowheads="1"/>
            </p:cNvSpPr>
            <p:nvPr/>
          </p:nvSpPr>
          <p:spPr bwMode="auto">
            <a:xfrm>
              <a:off x="5758046" y="23774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3" name="Oval 145"/>
            <p:cNvSpPr>
              <a:spLocks noChangeAspect="1" noChangeArrowheads="1"/>
            </p:cNvSpPr>
            <p:nvPr/>
          </p:nvSpPr>
          <p:spPr bwMode="auto">
            <a:xfrm>
              <a:off x="7203904" y="180269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4" name="Oval 149"/>
            <p:cNvSpPr>
              <a:spLocks noChangeAspect="1" noChangeArrowheads="1"/>
            </p:cNvSpPr>
            <p:nvPr/>
          </p:nvSpPr>
          <p:spPr bwMode="auto">
            <a:xfrm>
              <a:off x="6412844" y="26023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5" name="Oval 143"/>
            <p:cNvSpPr>
              <a:spLocks noChangeAspect="1" noChangeArrowheads="1"/>
            </p:cNvSpPr>
            <p:nvPr/>
          </p:nvSpPr>
          <p:spPr bwMode="auto">
            <a:xfrm>
              <a:off x="6827240" y="2038927"/>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6" name="Oval 107"/>
            <p:cNvSpPr>
              <a:spLocks noChangeAspect="1" noChangeArrowheads="1"/>
            </p:cNvSpPr>
            <p:nvPr/>
          </p:nvSpPr>
          <p:spPr bwMode="auto">
            <a:xfrm>
              <a:off x="6296444" y="151165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8" name="Oval 145"/>
            <p:cNvSpPr>
              <a:spLocks noChangeAspect="1" noChangeArrowheads="1"/>
            </p:cNvSpPr>
            <p:nvPr/>
          </p:nvSpPr>
          <p:spPr bwMode="auto">
            <a:xfrm>
              <a:off x="6223706" y="1726195"/>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9" name="Oval 149"/>
            <p:cNvSpPr>
              <a:spLocks noChangeAspect="1" noChangeArrowheads="1"/>
            </p:cNvSpPr>
            <p:nvPr/>
          </p:nvSpPr>
          <p:spPr bwMode="auto">
            <a:xfrm>
              <a:off x="5810138"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700" name="Oval 149"/>
            <p:cNvSpPr>
              <a:spLocks noChangeAspect="1" noChangeArrowheads="1"/>
            </p:cNvSpPr>
            <p:nvPr/>
          </p:nvSpPr>
          <p:spPr bwMode="auto">
            <a:xfrm>
              <a:off x="6362940" y="221002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01" name="Oval 108"/>
            <p:cNvSpPr>
              <a:spLocks noChangeAspect="1" noChangeArrowheads="1"/>
            </p:cNvSpPr>
            <p:nvPr/>
          </p:nvSpPr>
          <p:spPr bwMode="auto">
            <a:xfrm>
              <a:off x="6011347" y="272494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2" name="Oval 149"/>
            <p:cNvSpPr>
              <a:spLocks noChangeAspect="1" noChangeArrowheads="1"/>
            </p:cNvSpPr>
            <p:nvPr/>
          </p:nvSpPr>
          <p:spPr bwMode="auto">
            <a:xfrm>
              <a:off x="5797384" y="2119180"/>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703" name="Oval 148"/>
            <p:cNvSpPr>
              <a:spLocks noChangeAspect="1" noChangeArrowheads="1"/>
            </p:cNvSpPr>
            <p:nvPr/>
          </p:nvSpPr>
          <p:spPr bwMode="auto">
            <a:xfrm>
              <a:off x="5709819" y="22890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4" name="Oval 148"/>
            <p:cNvSpPr>
              <a:spLocks noChangeAspect="1" noChangeArrowheads="1"/>
            </p:cNvSpPr>
            <p:nvPr/>
          </p:nvSpPr>
          <p:spPr bwMode="auto">
            <a:xfrm>
              <a:off x="6835111" y="1798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0" name="Oval 151"/>
            <p:cNvSpPr>
              <a:spLocks noChangeAspect="1" noChangeArrowheads="1"/>
            </p:cNvSpPr>
            <p:nvPr/>
          </p:nvSpPr>
          <p:spPr bwMode="auto">
            <a:xfrm>
              <a:off x="6587979" y="2622131"/>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1" name="Oval 151"/>
            <p:cNvSpPr>
              <a:spLocks noChangeAspect="1" noChangeArrowheads="1"/>
            </p:cNvSpPr>
            <p:nvPr/>
          </p:nvSpPr>
          <p:spPr bwMode="auto">
            <a:xfrm>
              <a:off x="6510419" y="320928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2" name="Oval 145"/>
            <p:cNvSpPr>
              <a:spLocks noChangeAspect="1" noChangeArrowheads="1"/>
            </p:cNvSpPr>
            <p:nvPr/>
          </p:nvSpPr>
          <p:spPr bwMode="auto">
            <a:xfrm>
              <a:off x="6157730" y="216993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3" name="Oval 145"/>
            <p:cNvSpPr>
              <a:spLocks noChangeAspect="1" noChangeArrowheads="1"/>
            </p:cNvSpPr>
            <p:nvPr/>
          </p:nvSpPr>
          <p:spPr bwMode="auto">
            <a:xfrm>
              <a:off x="6921288" y="27333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52" name="Oval 145"/>
            <p:cNvSpPr>
              <a:spLocks noChangeAspect="1" noChangeArrowheads="1"/>
            </p:cNvSpPr>
            <p:nvPr/>
          </p:nvSpPr>
          <p:spPr bwMode="auto">
            <a:xfrm>
              <a:off x="6288382" y="2790430"/>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grpSp>
      <p:grpSp>
        <p:nvGrpSpPr>
          <p:cNvPr id="3" name="Group 2"/>
          <p:cNvGrpSpPr/>
          <p:nvPr/>
        </p:nvGrpSpPr>
        <p:grpSpPr>
          <a:xfrm>
            <a:off x="4654595" y="2687618"/>
            <a:ext cx="3234934" cy="2048899"/>
            <a:chOff x="4654594" y="1799774"/>
            <a:chExt cx="3234934" cy="2048899"/>
          </a:xfrm>
        </p:grpSpPr>
        <p:sp>
          <p:nvSpPr>
            <p:cNvPr id="662" name="TextBox 661"/>
            <p:cNvSpPr txBox="1"/>
            <p:nvPr/>
          </p:nvSpPr>
          <p:spPr>
            <a:xfrm>
              <a:off x="7105098" y="27971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3" name="TextBox 662"/>
            <p:cNvSpPr txBox="1"/>
            <p:nvPr/>
          </p:nvSpPr>
          <p:spPr>
            <a:xfrm>
              <a:off x="6978261" y="356649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4" name="TextBox 663"/>
            <p:cNvSpPr txBox="1"/>
            <p:nvPr/>
          </p:nvSpPr>
          <p:spPr>
            <a:xfrm>
              <a:off x="6482026" y="35716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5" name="TextBox 664"/>
            <p:cNvSpPr txBox="1"/>
            <p:nvPr/>
          </p:nvSpPr>
          <p:spPr>
            <a:xfrm>
              <a:off x="7077641" y="295654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6" name="TextBox 665"/>
            <p:cNvSpPr txBox="1"/>
            <p:nvPr/>
          </p:nvSpPr>
          <p:spPr>
            <a:xfrm>
              <a:off x="6765735" y="261657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7" name="TextBox 666"/>
            <p:cNvSpPr txBox="1"/>
            <p:nvPr/>
          </p:nvSpPr>
          <p:spPr>
            <a:xfrm>
              <a:off x="6444059" y="204118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8" name="TextBox 667"/>
            <p:cNvSpPr txBox="1"/>
            <p:nvPr/>
          </p:nvSpPr>
          <p:spPr>
            <a:xfrm>
              <a:off x="6410462" y="261233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9" name="TextBox 668"/>
            <p:cNvSpPr txBox="1"/>
            <p:nvPr/>
          </p:nvSpPr>
          <p:spPr>
            <a:xfrm>
              <a:off x="5985885" y="251298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0" name="TextBox 669"/>
            <p:cNvSpPr txBox="1"/>
            <p:nvPr/>
          </p:nvSpPr>
          <p:spPr>
            <a:xfrm>
              <a:off x="5334000" y="198120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1" name="TextBox 670"/>
            <p:cNvSpPr txBox="1"/>
            <p:nvPr/>
          </p:nvSpPr>
          <p:spPr>
            <a:xfrm>
              <a:off x="5230387" y="253420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2" name="TextBox 671"/>
            <p:cNvSpPr txBox="1"/>
            <p:nvPr/>
          </p:nvSpPr>
          <p:spPr>
            <a:xfrm>
              <a:off x="5835942" y="298694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3" name="TextBox 672"/>
            <p:cNvSpPr txBox="1"/>
            <p:nvPr/>
          </p:nvSpPr>
          <p:spPr>
            <a:xfrm>
              <a:off x="5567162" y="345898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4" name="TextBox 673"/>
            <p:cNvSpPr txBox="1"/>
            <p:nvPr/>
          </p:nvSpPr>
          <p:spPr>
            <a:xfrm>
              <a:off x="5903138" y="324059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5" name="TextBox 674"/>
            <p:cNvSpPr txBox="1"/>
            <p:nvPr/>
          </p:nvSpPr>
          <p:spPr>
            <a:xfrm>
              <a:off x="6509690" y="297862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6" name="TextBox 675"/>
            <p:cNvSpPr txBox="1"/>
            <p:nvPr/>
          </p:nvSpPr>
          <p:spPr>
            <a:xfrm>
              <a:off x="5416757" y="268782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7" name="TextBox 676"/>
            <p:cNvSpPr txBox="1"/>
            <p:nvPr/>
          </p:nvSpPr>
          <p:spPr>
            <a:xfrm>
              <a:off x="5387531" y="319405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3" name="TextBox 292"/>
            <p:cNvSpPr txBox="1"/>
            <p:nvPr/>
          </p:nvSpPr>
          <p:spPr>
            <a:xfrm>
              <a:off x="5727747" y="231317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4" name="TextBox 293"/>
            <p:cNvSpPr txBox="1"/>
            <p:nvPr/>
          </p:nvSpPr>
          <p:spPr>
            <a:xfrm>
              <a:off x="5824254" y="17997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5" name="TextBox 294"/>
            <p:cNvSpPr txBox="1"/>
            <p:nvPr/>
          </p:nvSpPr>
          <p:spPr>
            <a:xfrm>
              <a:off x="7156045" y="18345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6" name="TextBox 295"/>
            <p:cNvSpPr txBox="1"/>
            <p:nvPr/>
          </p:nvSpPr>
          <p:spPr>
            <a:xfrm>
              <a:off x="7619277" y="2490736"/>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7" name="TextBox 296"/>
            <p:cNvSpPr txBox="1"/>
            <p:nvPr/>
          </p:nvSpPr>
          <p:spPr>
            <a:xfrm>
              <a:off x="4654594" y="24058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8" name="TextBox 297"/>
            <p:cNvSpPr txBox="1"/>
            <p:nvPr/>
          </p:nvSpPr>
          <p:spPr>
            <a:xfrm>
              <a:off x="5021319" y="332263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9" name="TextBox 298"/>
            <p:cNvSpPr txBox="1"/>
            <p:nvPr/>
          </p:nvSpPr>
          <p:spPr>
            <a:xfrm>
              <a:off x="6878106" y="304563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0" name="TextBox 299"/>
            <p:cNvSpPr txBox="1"/>
            <p:nvPr/>
          </p:nvSpPr>
          <p:spPr>
            <a:xfrm>
              <a:off x="5044481" y="224273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1" name="TextBox 300"/>
            <p:cNvSpPr txBox="1"/>
            <p:nvPr/>
          </p:nvSpPr>
          <p:spPr>
            <a:xfrm>
              <a:off x="7175347" y="223115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2" name="TextBox 301"/>
            <p:cNvSpPr txBox="1"/>
            <p:nvPr/>
          </p:nvSpPr>
          <p:spPr>
            <a:xfrm>
              <a:off x="6476639" y="181039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grpSp>
        <p:nvGrpSpPr>
          <p:cNvPr id="283" name="Group 282"/>
          <p:cNvGrpSpPr/>
          <p:nvPr/>
        </p:nvGrpSpPr>
        <p:grpSpPr>
          <a:xfrm>
            <a:off x="4215559" y="1660769"/>
            <a:ext cx="4455610" cy="2938530"/>
            <a:chOff x="4516980" y="1704785"/>
            <a:chExt cx="4455610" cy="2938530"/>
          </a:xfrm>
        </p:grpSpPr>
        <p:cxnSp>
          <p:nvCxnSpPr>
            <p:cNvPr id="284" name="Straight Arrow Connector 283"/>
            <p:cNvCxnSpPr/>
            <p:nvPr/>
          </p:nvCxnSpPr>
          <p:spPr>
            <a:xfrm flipV="1">
              <a:off x="7634795" y="2423801"/>
              <a:ext cx="712564" cy="88667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5" name="Straight Arrow Connector 284"/>
            <p:cNvCxnSpPr/>
            <p:nvPr/>
          </p:nvCxnSpPr>
          <p:spPr>
            <a:xfrm flipV="1">
              <a:off x="7235700" y="2748139"/>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p:nvPr/>
          </p:nvCxnSpPr>
          <p:spPr>
            <a:xfrm flipV="1">
              <a:off x="7684134" y="2772939"/>
              <a:ext cx="988650" cy="103683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Straight Arrow Connector 286"/>
            <p:cNvCxnSpPr/>
            <p:nvPr/>
          </p:nvCxnSpPr>
          <p:spPr>
            <a:xfrm flipV="1">
              <a:off x="6974774" y="3306939"/>
              <a:ext cx="915385" cy="72886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8" name="Straight Arrow Connector 287"/>
            <p:cNvCxnSpPr/>
            <p:nvPr/>
          </p:nvCxnSpPr>
          <p:spPr>
            <a:xfrm flipV="1">
              <a:off x="7446166" y="4369831"/>
              <a:ext cx="807409" cy="273484"/>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flipV="1">
              <a:off x="6914760" y="1943154"/>
              <a:ext cx="307184" cy="114552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p:nvPr/>
          </p:nvCxnSpPr>
          <p:spPr>
            <a:xfrm flipV="1">
              <a:off x="6263288" y="1814201"/>
              <a:ext cx="48164" cy="101251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1" name="Straight Arrow Connector 290"/>
            <p:cNvCxnSpPr/>
            <p:nvPr/>
          </p:nvCxnSpPr>
          <p:spPr>
            <a:xfrm flipH="1" flipV="1">
              <a:off x="5422414" y="2160728"/>
              <a:ext cx="311742" cy="85199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flipH="1" flipV="1">
              <a:off x="5034371" y="2478235"/>
              <a:ext cx="452319" cy="83106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p:cNvCxnSpPr/>
            <p:nvPr/>
          </p:nvCxnSpPr>
          <p:spPr>
            <a:xfrm flipH="1" flipV="1">
              <a:off x="4516980" y="2713425"/>
              <a:ext cx="540113" cy="70368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6926483" y="1704785"/>
              <a:ext cx="229029" cy="11650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flipV="1">
              <a:off x="6852747" y="2302662"/>
              <a:ext cx="431720" cy="1353154"/>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7614746" y="1927523"/>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p:cNvCxnSpPr/>
            <p:nvPr/>
          </p:nvCxnSpPr>
          <p:spPr>
            <a:xfrm flipV="1">
              <a:off x="8134469" y="2740324"/>
              <a:ext cx="838121" cy="802170"/>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p:cNvCxnSpPr/>
            <p:nvPr/>
          </p:nvCxnSpPr>
          <p:spPr>
            <a:xfrm flipV="1">
              <a:off x="7541389" y="3482785"/>
              <a:ext cx="954463" cy="57255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p:cNvCxnSpPr>
              <a:endCxn id="296" idx="3"/>
            </p:cNvCxnSpPr>
            <p:nvPr/>
          </p:nvCxnSpPr>
          <p:spPr>
            <a:xfrm flipV="1">
              <a:off x="7361635" y="3561096"/>
              <a:ext cx="829315" cy="56458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endCxn id="665" idx="3"/>
            </p:cNvCxnSpPr>
            <p:nvPr/>
          </p:nvCxnSpPr>
          <p:spPr>
            <a:xfrm flipV="1">
              <a:off x="7000689" y="4026907"/>
              <a:ext cx="648625" cy="58123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H="1" flipV="1">
              <a:off x="5018006" y="2783308"/>
              <a:ext cx="566377" cy="74091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H="1" flipV="1">
              <a:off x="4701483" y="3748508"/>
              <a:ext cx="718779" cy="63540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H="1" flipV="1">
              <a:off x="5279821" y="3420262"/>
              <a:ext cx="515580" cy="82688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H="1" flipV="1">
              <a:off x="5314990" y="3732878"/>
              <a:ext cx="652350" cy="79952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H="1" flipV="1">
              <a:off x="5307175" y="2658262"/>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9" name="Straight Arrow Connector 328"/>
            <p:cNvCxnSpPr/>
            <p:nvPr/>
          </p:nvCxnSpPr>
          <p:spPr>
            <a:xfrm flipH="1" flipV="1">
              <a:off x="5490836" y="2818477"/>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0" name="Straight Arrow Connector 329"/>
            <p:cNvCxnSpPr>
              <a:endCxn id="294" idx="3"/>
            </p:cNvCxnSpPr>
            <p:nvPr/>
          </p:nvCxnSpPr>
          <p:spPr>
            <a:xfrm flipV="1">
              <a:off x="6256508" y="2870134"/>
              <a:ext cx="139419" cy="116208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H="1" flipV="1">
              <a:off x="6065267" y="2306570"/>
              <a:ext cx="85733" cy="101054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endCxn id="696" idx="6"/>
            </p:cNvCxnSpPr>
            <p:nvPr/>
          </p:nvCxnSpPr>
          <p:spPr>
            <a:xfrm flipV="1">
              <a:off x="6338570" y="3252297"/>
              <a:ext cx="285514" cy="103392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6440170" y="2388631"/>
              <a:ext cx="176082" cy="120202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41" name="TextBox 340"/>
          <p:cNvSpPr txBox="1"/>
          <p:nvPr/>
        </p:nvSpPr>
        <p:spPr>
          <a:xfrm>
            <a:off x="5709314" y="4612514"/>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-9.9kV</a:t>
            </a:r>
            <a:endParaRPr kumimoji="1" lang="ja-JP" altLang="en-US" sz="2400" b="1" dirty="0">
              <a:solidFill>
                <a:srgbClr val="0000FF"/>
              </a:solidFill>
            </a:endParaRPr>
          </a:p>
        </p:txBody>
      </p:sp>
      <p:sp>
        <p:nvSpPr>
          <p:cNvPr id="342" name="TextBox 341"/>
          <p:cNvSpPr txBox="1"/>
          <p:nvPr/>
        </p:nvSpPr>
        <p:spPr>
          <a:xfrm>
            <a:off x="5714362" y="4611572"/>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-9.5kV</a:t>
            </a:r>
            <a:endParaRPr kumimoji="1" lang="ja-JP" altLang="en-US" sz="2400" b="1" dirty="0">
              <a:solidFill>
                <a:srgbClr val="0000FF"/>
              </a:solidFill>
            </a:endParaRPr>
          </a:p>
        </p:txBody>
      </p:sp>
      <p:sp>
        <p:nvSpPr>
          <p:cNvPr id="343" name="TextBox 342"/>
          <p:cNvSpPr txBox="1"/>
          <p:nvPr/>
        </p:nvSpPr>
        <p:spPr>
          <a:xfrm>
            <a:off x="5702605" y="4617451"/>
            <a:ext cx="1107996" cy="461665"/>
          </a:xfrm>
          <a:prstGeom prst="rect">
            <a:avLst/>
          </a:prstGeom>
          <a:solidFill>
            <a:srgbClr val="FFFF00"/>
          </a:solidFill>
          <a:ln>
            <a:solidFill>
              <a:srgbClr val="0000FF"/>
            </a:solidFill>
          </a:ln>
        </p:spPr>
        <p:txBody>
          <a:bodyPr wrap="none" rtlCol="0">
            <a:spAutoFit/>
          </a:bodyPr>
          <a:lstStyle/>
          <a:p>
            <a:r>
              <a:rPr kumimoji="1" lang="en-US" altLang="ja-JP" sz="2400" b="1" dirty="0" smtClean="0">
                <a:solidFill>
                  <a:srgbClr val="0000FF"/>
                </a:solidFill>
              </a:rPr>
              <a:t>-9.0kV</a:t>
            </a:r>
            <a:endParaRPr kumimoji="1" lang="ja-JP" altLang="en-US" sz="2400" b="1" dirty="0">
              <a:solidFill>
                <a:srgbClr val="0000FF"/>
              </a:solidFill>
            </a:endParaRPr>
          </a:p>
        </p:txBody>
      </p:sp>
      <p:sp>
        <p:nvSpPr>
          <p:cNvPr id="344" name="TextBox 343"/>
          <p:cNvSpPr txBox="1"/>
          <p:nvPr/>
        </p:nvSpPr>
        <p:spPr>
          <a:xfrm>
            <a:off x="5696724" y="4611573"/>
            <a:ext cx="1120820" cy="461665"/>
          </a:xfrm>
          <a:prstGeom prst="rect">
            <a:avLst/>
          </a:prstGeom>
          <a:solidFill>
            <a:srgbClr val="FF0000"/>
          </a:solidFill>
          <a:ln>
            <a:solidFill>
              <a:srgbClr val="FF0000"/>
            </a:solidFill>
          </a:ln>
        </p:spPr>
        <p:txBody>
          <a:bodyPr wrap="none" rtlCol="0">
            <a:spAutoFit/>
          </a:bodyPr>
          <a:lstStyle/>
          <a:p>
            <a:r>
              <a:rPr kumimoji="1" lang="en-US" altLang="ja-JP" sz="2400" b="1" dirty="0">
                <a:solidFill>
                  <a:srgbClr val="0000FF"/>
                </a:solidFill>
              </a:rPr>
              <a:t> </a:t>
            </a:r>
            <a:r>
              <a:rPr kumimoji="1" lang="en-US" altLang="ja-JP" sz="2400" b="1" dirty="0" smtClean="0">
                <a:solidFill>
                  <a:srgbClr val="0000FF"/>
                </a:solidFill>
              </a:rPr>
              <a:t>?? kV</a:t>
            </a:r>
            <a:endParaRPr kumimoji="1" lang="ja-JP" altLang="en-US" sz="2400" b="1" dirty="0">
              <a:solidFill>
                <a:srgbClr val="0000FF"/>
              </a:solidFill>
            </a:endParaRPr>
          </a:p>
        </p:txBody>
      </p:sp>
      <p:grpSp>
        <p:nvGrpSpPr>
          <p:cNvPr id="4" name="Group 3"/>
          <p:cNvGrpSpPr/>
          <p:nvPr/>
        </p:nvGrpSpPr>
        <p:grpSpPr>
          <a:xfrm>
            <a:off x="1028902" y="3751286"/>
            <a:ext cx="7218125" cy="2726840"/>
            <a:chOff x="1028902" y="3751286"/>
            <a:chExt cx="7218125" cy="2726840"/>
          </a:xfrm>
        </p:grpSpPr>
        <p:grpSp>
          <p:nvGrpSpPr>
            <p:cNvPr id="235" name="Group 234"/>
            <p:cNvGrpSpPr/>
            <p:nvPr/>
          </p:nvGrpSpPr>
          <p:grpSpPr>
            <a:xfrm>
              <a:off x="3992139" y="3751286"/>
              <a:ext cx="4254888" cy="1458179"/>
              <a:chOff x="3892189" y="3833602"/>
              <a:chExt cx="4254888" cy="1458179"/>
            </a:xfrm>
          </p:grpSpPr>
          <p:sp>
            <p:nvSpPr>
              <p:cNvPr id="234" name="Lightning Bolt 233"/>
              <p:cNvSpPr/>
              <p:nvPr/>
            </p:nvSpPr>
            <p:spPr>
              <a:xfrm rot="3264865">
                <a:off x="6838520" y="3899643"/>
                <a:ext cx="1136318" cy="1480797"/>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346" name="Lightning Bolt 345"/>
              <p:cNvSpPr/>
              <p:nvPr/>
            </p:nvSpPr>
            <p:spPr>
              <a:xfrm>
                <a:off x="3892189" y="3910039"/>
                <a:ext cx="923073" cy="1381742"/>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347" name="Lightning Bolt 346"/>
              <p:cNvSpPr/>
              <p:nvPr/>
            </p:nvSpPr>
            <p:spPr>
              <a:xfrm rot="723928">
                <a:off x="4456615" y="3833602"/>
                <a:ext cx="923073" cy="1328824"/>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grpSp>
        <p:sp>
          <p:nvSpPr>
            <p:cNvPr id="320" name="TextBox 319"/>
            <p:cNvSpPr txBox="1"/>
            <p:nvPr/>
          </p:nvSpPr>
          <p:spPr>
            <a:xfrm>
              <a:off x="1028902" y="5647129"/>
              <a:ext cx="3815757" cy="830997"/>
            </a:xfrm>
            <a:prstGeom prst="rect">
              <a:avLst/>
            </a:prstGeom>
            <a:solidFill>
              <a:srgbClr val="FF6600"/>
            </a:solidFill>
          </p:spPr>
          <p:txBody>
            <a:bodyPr wrap="square" rtlCol="0">
              <a:spAutoFit/>
            </a:bodyPr>
            <a:lstStyle/>
            <a:p>
              <a:pPr algn="ctr"/>
              <a:r>
                <a:rPr lang="en-US" sz="2400" b="1" dirty="0" smtClean="0"/>
                <a:t>Electrostatic discharge!</a:t>
              </a:r>
            </a:p>
            <a:p>
              <a:pPr algn="ctr"/>
              <a:r>
                <a:rPr lang="en-US" sz="2400" b="1" dirty="0" smtClean="0"/>
                <a:t>…on your sample?</a:t>
              </a:r>
              <a:endParaRPr lang="en-US" sz="2400" b="1" dirty="0"/>
            </a:p>
          </p:txBody>
        </p:sp>
      </p:grpSp>
    </p:spTree>
    <p:extLst>
      <p:ext uri="{BB962C8B-B14F-4D97-AF65-F5344CB8AC3E}">
        <p14:creationId xmlns:p14="http://schemas.microsoft.com/office/powerpoint/2010/main" val="15624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Secondary Ion Mass Spectrometer (SIMS)</a:t>
            </a:r>
            <a:endParaRPr lang="en-US" b="1" dirty="0"/>
          </a:p>
        </p:txBody>
      </p:sp>
      <p:cxnSp>
        <p:nvCxnSpPr>
          <p:cNvPr id="48" name="Straight Connector 47"/>
          <p:cNvCxnSpPr/>
          <p:nvPr/>
        </p:nvCxnSpPr>
        <p:spPr>
          <a:xfrm>
            <a:off x="455613" y="927441"/>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918014" y="2246858"/>
            <a:ext cx="4967394" cy="3353806"/>
            <a:chOff x="363081" y="1272148"/>
            <a:chExt cx="5730178" cy="3868810"/>
          </a:xfrm>
        </p:grpSpPr>
        <p:sp>
          <p:nvSpPr>
            <p:cNvPr id="12" name="Rectangle 11"/>
            <p:cNvSpPr/>
            <p:nvPr/>
          </p:nvSpPr>
          <p:spPr>
            <a:xfrm>
              <a:off x="1723334" y="4489654"/>
              <a:ext cx="882950" cy="304862"/>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t>
              </a:r>
              <a:r>
                <a:rPr lang="en-US" sz="1400" dirty="0" smtClean="0"/>
                <a:t>10kV</a:t>
              </a:r>
              <a:endParaRPr lang="en-US" sz="1400" dirty="0"/>
            </a:p>
          </p:txBody>
        </p:sp>
        <p:grpSp>
          <p:nvGrpSpPr>
            <p:cNvPr id="20" name="Group 19"/>
            <p:cNvGrpSpPr/>
            <p:nvPr/>
          </p:nvGrpSpPr>
          <p:grpSpPr>
            <a:xfrm>
              <a:off x="2105160" y="2880772"/>
              <a:ext cx="98619" cy="1591057"/>
              <a:chOff x="2305124" y="3226929"/>
              <a:chExt cx="133276" cy="2150197"/>
            </a:xfrm>
          </p:grpSpPr>
          <p:cxnSp>
            <p:nvCxnSpPr>
              <p:cNvPr id="16" name="Straight Arrow Connector 15"/>
              <p:cNvCxnSpPr/>
              <p:nvPr/>
            </p:nvCxnSpPr>
            <p:spPr>
              <a:xfrm flipV="1">
                <a:off x="2438400" y="3226929"/>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71763" y="3226930"/>
                <a:ext cx="0" cy="2150195"/>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305124" y="3226930"/>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306215" y="2345360"/>
              <a:ext cx="915554" cy="2144294"/>
              <a:chOff x="1220050" y="2536101"/>
              <a:chExt cx="1237304" cy="2897856"/>
            </a:xfrm>
          </p:grpSpPr>
          <p:cxnSp>
            <p:nvCxnSpPr>
              <p:cNvPr id="7" name="Straight Arrow Connector 6"/>
              <p:cNvCxnSpPr/>
              <p:nvPr/>
            </p:nvCxnSpPr>
            <p:spPr>
              <a:xfrm>
                <a:off x="1284905"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220050"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44971"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286218" y="3509900"/>
              <a:ext cx="1835409" cy="355039"/>
            </a:xfrm>
            <a:prstGeom prst="rect">
              <a:avLst/>
            </a:prstGeom>
            <a:noFill/>
            <a:ln>
              <a:noFill/>
            </a:ln>
          </p:spPr>
          <p:txBody>
            <a:bodyPr wrap="square" rtlCol="0">
              <a:spAutoFit/>
            </a:bodyPr>
            <a:lstStyle/>
            <a:p>
              <a:r>
                <a:rPr lang="en-US" sz="1400" dirty="0" smtClean="0">
                  <a:solidFill>
                    <a:srgbClr val="0000FF"/>
                  </a:solidFill>
                </a:rPr>
                <a:t>Secondary Ion</a:t>
              </a:r>
              <a:endParaRPr lang="en-US" sz="1400" dirty="0">
                <a:solidFill>
                  <a:srgbClr val="0000FF"/>
                </a:solidFill>
              </a:endParaRPr>
            </a:p>
          </p:txBody>
        </p:sp>
        <p:sp>
          <p:nvSpPr>
            <p:cNvPr id="22" name="TextBox 21"/>
            <p:cNvSpPr txBox="1"/>
            <p:nvPr/>
          </p:nvSpPr>
          <p:spPr>
            <a:xfrm>
              <a:off x="363081" y="1701631"/>
              <a:ext cx="1594502" cy="603565"/>
            </a:xfrm>
            <a:prstGeom prst="rect">
              <a:avLst/>
            </a:prstGeom>
            <a:noFill/>
            <a:ln>
              <a:noFill/>
            </a:ln>
          </p:spPr>
          <p:txBody>
            <a:bodyPr wrap="none" rtlCol="0">
              <a:spAutoFit/>
            </a:bodyPr>
            <a:lstStyle/>
            <a:p>
              <a:r>
                <a:rPr lang="en-US" sz="1400" dirty="0" smtClean="0">
                  <a:solidFill>
                    <a:srgbClr val="FF0000"/>
                  </a:solidFill>
                </a:rPr>
                <a:t>Primary Ion</a:t>
              </a:r>
            </a:p>
            <a:p>
              <a:r>
                <a:rPr lang="en-US" sz="1400" dirty="0" smtClean="0">
                  <a:solidFill>
                    <a:srgbClr val="FF0000"/>
                  </a:solidFill>
                </a:rPr>
                <a:t>(+</a:t>
              </a:r>
              <a:r>
                <a:rPr lang="en-US" sz="1400" dirty="0">
                  <a:solidFill>
                    <a:srgbClr val="FF0000"/>
                  </a:solidFill>
                </a:rPr>
                <a:t>10kV/</a:t>
              </a:r>
              <a:r>
                <a:rPr lang="en-US" sz="1400" dirty="0" smtClean="0">
                  <a:solidFill>
                    <a:srgbClr val="FF0000"/>
                  </a:solidFill>
                </a:rPr>
                <a:t>−13kV)</a:t>
              </a:r>
              <a:endParaRPr lang="en-US" sz="1400" dirty="0">
                <a:solidFill>
                  <a:srgbClr val="FF0000"/>
                </a:solidFill>
              </a:endParaRPr>
            </a:p>
          </p:txBody>
        </p:sp>
        <p:sp>
          <p:nvSpPr>
            <p:cNvPr id="35" name="Block Arc 34"/>
            <p:cNvSpPr/>
            <p:nvPr/>
          </p:nvSpPr>
          <p:spPr>
            <a:xfrm>
              <a:off x="1848459" y="1663964"/>
              <a:ext cx="2470763"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7" name="Block Arc 36"/>
            <p:cNvSpPr/>
            <p:nvPr/>
          </p:nvSpPr>
          <p:spPr>
            <a:xfrm rot="5400000">
              <a:off x="3243637" y="1670544"/>
              <a:ext cx="2452227"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38" name="TextBox 37"/>
            <p:cNvSpPr txBox="1"/>
            <p:nvPr/>
          </p:nvSpPr>
          <p:spPr>
            <a:xfrm>
              <a:off x="4094956" y="1297990"/>
              <a:ext cx="1998303" cy="355039"/>
            </a:xfrm>
            <a:prstGeom prst="rect">
              <a:avLst/>
            </a:prstGeom>
            <a:noFill/>
          </p:spPr>
          <p:txBody>
            <a:bodyPr wrap="square" rtlCol="0">
              <a:spAutoFit/>
            </a:bodyPr>
            <a:lstStyle/>
            <a:p>
              <a:pPr algn="ctr"/>
              <a:r>
                <a:rPr lang="en-US" sz="1400" dirty="0" smtClean="0">
                  <a:solidFill>
                    <a:schemeClr val="tx1"/>
                  </a:solidFill>
                </a:rPr>
                <a:t>Magnetic Field</a:t>
              </a:r>
            </a:p>
          </p:txBody>
        </p:sp>
        <p:sp>
          <p:nvSpPr>
            <p:cNvPr id="39" name="TextBox 38"/>
            <p:cNvSpPr txBox="1"/>
            <p:nvPr/>
          </p:nvSpPr>
          <p:spPr>
            <a:xfrm>
              <a:off x="1678046" y="1272148"/>
              <a:ext cx="2184527" cy="355039"/>
            </a:xfrm>
            <a:prstGeom prst="rect">
              <a:avLst/>
            </a:prstGeom>
            <a:noFill/>
          </p:spPr>
          <p:txBody>
            <a:bodyPr wrap="square" rtlCol="0">
              <a:spAutoFit/>
            </a:bodyPr>
            <a:lstStyle/>
            <a:p>
              <a:pPr algn="ctr"/>
              <a:r>
                <a:rPr lang="en-US" sz="1400" dirty="0" smtClean="0">
                  <a:solidFill>
                    <a:schemeClr val="tx1"/>
                  </a:solidFill>
                </a:rPr>
                <a:t>Electrostatic Field</a:t>
              </a:r>
            </a:p>
          </p:txBody>
        </p:sp>
        <p:grpSp>
          <p:nvGrpSpPr>
            <p:cNvPr id="44" name="Group 43"/>
            <p:cNvGrpSpPr/>
            <p:nvPr/>
          </p:nvGrpSpPr>
          <p:grpSpPr>
            <a:xfrm>
              <a:off x="5165291" y="3030721"/>
              <a:ext cx="482561" cy="1041277"/>
              <a:chOff x="6564374" y="3886986"/>
              <a:chExt cx="368977" cy="1407210"/>
            </a:xfrm>
            <a:effectLst/>
          </p:grpSpPr>
          <p:cxnSp>
            <p:nvCxnSpPr>
              <p:cNvPr id="42" name="Straight Arrow Connector 41"/>
              <p:cNvCxnSpPr/>
              <p:nvPr/>
            </p:nvCxnSpPr>
            <p:spPr>
              <a:xfrm flipH="1">
                <a:off x="6564374" y="3886986"/>
                <a:ext cx="67771" cy="1407210"/>
              </a:xfrm>
              <a:prstGeom prst="straightConnector1">
                <a:avLst/>
              </a:prstGeom>
              <a:ln w="57150" cmpd="sng">
                <a:solidFill>
                  <a:srgbClr val="FF6600"/>
                </a:solidFill>
                <a:headEnd type="none"/>
                <a:tailEnd type="triangle"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835459" y="3886986"/>
                <a:ext cx="97892" cy="1407210"/>
              </a:xfrm>
              <a:prstGeom prst="straightConnector1">
                <a:avLst/>
              </a:prstGeom>
              <a:ln w="57150" cmpd="sng">
                <a:solidFill>
                  <a:srgbClr val="800080"/>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2783815" y="2589034"/>
              <a:ext cx="2017801" cy="603565"/>
            </a:xfrm>
            <a:prstGeom prst="rect">
              <a:avLst/>
            </a:prstGeom>
            <a:noFill/>
            <a:ln>
              <a:solidFill>
                <a:schemeClr val="tx1"/>
              </a:solidFill>
            </a:ln>
          </p:spPr>
          <p:txBody>
            <a:bodyPr wrap="none" rtlCol="0">
              <a:spAutoFit/>
            </a:bodyPr>
            <a:lstStyle/>
            <a:p>
              <a:pPr algn="ctr"/>
              <a:r>
                <a:rPr lang="en-US" sz="1400" dirty="0" smtClean="0"/>
                <a:t>Double focusing</a:t>
              </a:r>
            </a:p>
            <a:p>
              <a:pPr algn="ctr"/>
              <a:r>
                <a:rPr lang="en-US" sz="1400" dirty="0" smtClean="0"/>
                <a:t>Mass Spectrometer</a:t>
              </a:r>
              <a:endParaRPr lang="en-US" sz="1400" dirty="0"/>
            </a:p>
          </p:txBody>
        </p:sp>
        <p:sp>
          <p:nvSpPr>
            <p:cNvPr id="51" name="TextBox 50"/>
            <p:cNvSpPr txBox="1"/>
            <p:nvPr/>
          </p:nvSpPr>
          <p:spPr>
            <a:xfrm>
              <a:off x="5438447" y="4148042"/>
              <a:ext cx="527693" cy="355039"/>
            </a:xfrm>
            <a:prstGeom prst="rect">
              <a:avLst/>
            </a:prstGeom>
            <a:noFill/>
          </p:spPr>
          <p:txBody>
            <a:bodyPr wrap="none" rtlCol="0">
              <a:spAutoFit/>
            </a:bodyPr>
            <a:lstStyle/>
            <a:p>
              <a:r>
                <a:rPr lang="en-US" sz="1400" b="1" baseline="30000" dirty="0" smtClean="0">
                  <a:solidFill>
                    <a:srgbClr val="800080"/>
                  </a:solidFill>
                </a:rPr>
                <a:t>18</a:t>
              </a:r>
              <a:r>
                <a:rPr lang="en-US" sz="1400" b="1" dirty="0" smtClean="0">
                  <a:solidFill>
                    <a:srgbClr val="800080"/>
                  </a:solidFill>
                </a:rPr>
                <a:t>O</a:t>
              </a:r>
              <a:endParaRPr lang="en-US" sz="1400" b="1" dirty="0">
                <a:solidFill>
                  <a:srgbClr val="800080"/>
                </a:solidFill>
              </a:endParaRPr>
            </a:p>
          </p:txBody>
        </p:sp>
        <p:sp>
          <p:nvSpPr>
            <p:cNvPr id="52" name="TextBox 51"/>
            <p:cNvSpPr txBox="1"/>
            <p:nvPr/>
          </p:nvSpPr>
          <p:spPr>
            <a:xfrm>
              <a:off x="4859355" y="4148042"/>
              <a:ext cx="527693" cy="355039"/>
            </a:xfrm>
            <a:prstGeom prst="rect">
              <a:avLst/>
            </a:prstGeom>
            <a:noFill/>
          </p:spPr>
          <p:txBody>
            <a:bodyPr wrap="none" rtlCol="0">
              <a:spAutoFit/>
            </a:bodyPr>
            <a:lstStyle/>
            <a:p>
              <a:r>
                <a:rPr lang="en-US" sz="1400" b="1" baseline="30000" dirty="0" smtClean="0">
                  <a:solidFill>
                    <a:srgbClr val="FF6600"/>
                  </a:solidFill>
                </a:rPr>
                <a:t>16</a:t>
              </a:r>
              <a:r>
                <a:rPr lang="en-US" sz="1400" b="1" dirty="0" smtClean="0">
                  <a:solidFill>
                    <a:srgbClr val="FF6600"/>
                  </a:solidFill>
                </a:rPr>
                <a:t>O</a:t>
              </a:r>
              <a:endParaRPr lang="en-US" sz="1400" b="1" dirty="0">
                <a:solidFill>
                  <a:srgbClr val="FF6600"/>
                </a:solidFill>
              </a:endParaRPr>
            </a:p>
          </p:txBody>
        </p:sp>
        <p:sp>
          <p:nvSpPr>
            <p:cNvPr id="26" name="TextBox 25"/>
            <p:cNvSpPr txBox="1"/>
            <p:nvPr/>
          </p:nvSpPr>
          <p:spPr>
            <a:xfrm>
              <a:off x="4727163" y="4785919"/>
              <a:ext cx="1352811" cy="355039"/>
            </a:xfrm>
            <a:prstGeom prst="rect">
              <a:avLst/>
            </a:prstGeom>
            <a:noFill/>
            <a:ln>
              <a:solidFill>
                <a:schemeClr val="tx1"/>
              </a:solidFill>
            </a:ln>
          </p:spPr>
          <p:txBody>
            <a:bodyPr wrap="none" rtlCol="0">
              <a:spAutoFit/>
            </a:bodyPr>
            <a:lstStyle/>
            <a:p>
              <a:r>
                <a:rPr lang="en-US" sz="1400" dirty="0" smtClean="0"/>
                <a:t>Ion counters</a:t>
              </a:r>
              <a:endParaRPr lang="en-US" sz="1400" dirty="0"/>
            </a:p>
          </p:txBody>
        </p:sp>
        <p:cxnSp>
          <p:nvCxnSpPr>
            <p:cNvPr id="5" name="Straight Connector 4"/>
            <p:cNvCxnSpPr/>
            <p:nvPr/>
          </p:nvCxnSpPr>
          <p:spPr>
            <a:xfrm>
              <a:off x="5153551"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52640"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88685" y="4754658"/>
              <a:ext cx="1013127" cy="355039"/>
            </a:xfrm>
            <a:prstGeom prst="rect">
              <a:avLst/>
            </a:prstGeom>
            <a:noFill/>
            <a:ln>
              <a:noFill/>
            </a:ln>
          </p:spPr>
          <p:txBody>
            <a:bodyPr wrap="square" rtlCol="0">
              <a:spAutoFit/>
            </a:bodyPr>
            <a:lstStyle/>
            <a:p>
              <a:r>
                <a:rPr lang="en-US" sz="1400" dirty="0" smtClean="0">
                  <a:solidFill>
                    <a:srgbClr val="3366FF"/>
                  </a:solidFill>
                </a:rPr>
                <a:t>Sample</a:t>
              </a:r>
              <a:endParaRPr lang="en-US" sz="1400" dirty="0">
                <a:solidFill>
                  <a:srgbClr val="3366FF"/>
                </a:solidFill>
              </a:endParaRPr>
            </a:p>
          </p:txBody>
        </p:sp>
        <p:sp>
          <p:nvSpPr>
            <p:cNvPr id="8" name="Arc 7"/>
            <p:cNvSpPr/>
            <p:nvPr/>
          </p:nvSpPr>
          <p:spPr>
            <a:xfrm>
              <a:off x="2158305" y="2006900"/>
              <a:ext cx="1888514" cy="1753107"/>
            </a:xfrm>
            <a:prstGeom prst="arc">
              <a:avLst>
                <a:gd name="adj1" fmla="val 10746792"/>
                <a:gd name="adj2" fmla="val 16307625"/>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33" name="Arc 32"/>
            <p:cNvSpPr/>
            <p:nvPr/>
          </p:nvSpPr>
          <p:spPr>
            <a:xfrm>
              <a:off x="3500664" y="2006900"/>
              <a:ext cx="1888514" cy="1753107"/>
            </a:xfrm>
            <a:prstGeom prst="arc">
              <a:avLst>
                <a:gd name="adj1" fmla="val 16281981"/>
                <a:gd name="adj2" fmla="val 39818"/>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cxnSp>
          <p:nvCxnSpPr>
            <p:cNvPr id="10" name="Straight Arrow Connector 9"/>
            <p:cNvCxnSpPr>
              <a:stCxn id="8" idx="2"/>
              <a:endCxn id="37" idx="0"/>
            </p:cNvCxnSpPr>
            <p:nvPr/>
          </p:nvCxnSpPr>
          <p:spPr>
            <a:xfrm flipV="1">
              <a:off x="3130001" y="1998345"/>
              <a:ext cx="1339750" cy="8925"/>
            </a:xfrm>
            <a:prstGeom prst="straightConnector1">
              <a:avLst/>
            </a:prstGeom>
            <a:ln w="254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335288" y="4098699"/>
              <a:ext cx="758115" cy="355039"/>
            </a:xfrm>
            <a:prstGeom prst="rect">
              <a:avLst/>
            </a:prstGeom>
            <a:solidFill>
              <a:srgbClr val="FFFF00"/>
            </a:solidFill>
            <a:ln>
              <a:noFill/>
            </a:ln>
          </p:spPr>
          <p:txBody>
            <a:bodyPr wrap="square" rtlCol="0">
              <a:spAutoFit/>
            </a:bodyPr>
            <a:lstStyle/>
            <a:p>
              <a:r>
                <a:rPr lang="en-US" sz="1400" dirty="0" smtClean="0">
                  <a:solidFill>
                    <a:srgbClr val="0000FF"/>
                  </a:solidFill>
                </a:rPr>
                <a:t>E-gun</a:t>
              </a:r>
              <a:endParaRPr lang="en-US" sz="1400" dirty="0">
                <a:solidFill>
                  <a:srgbClr val="0000FF"/>
                </a:solidFill>
              </a:endParaRPr>
            </a:p>
          </p:txBody>
        </p:sp>
      </p:grpSp>
      <p:sp>
        <p:nvSpPr>
          <p:cNvPr id="31" name="Rectangle 30"/>
          <p:cNvSpPr/>
          <p:nvPr/>
        </p:nvSpPr>
        <p:spPr>
          <a:xfrm>
            <a:off x="1918014" y="2246858"/>
            <a:ext cx="5270734" cy="37374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400"/>
          </a:p>
        </p:txBody>
      </p:sp>
      <p:sp>
        <p:nvSpPr>
          <p:cNvPr id="46" name="TextBox 45"/>
          <p:cNvSpPr txBox="1"/>
          <p:nvPr/>
        </p:nvSpPr>
        <p:spPr>
          <a:xfrm>
            <a:off x="3534016" y="1746438"/>
            <a:ext cx="2605200" cy="427746"/>
          </a:xfrm>
          <a:prstGeom prst="rect">
            <a:avLst/>
          </a:prstGeom>
          <a:noFill/>
        </p:spPr>
        <p:txBody>
          <a:bodyPr wrap="none" rtlCol="0">
            <a:spAutoFit/>
          </a:bodyPr>
          <a:lstStyle/>
          <a:p>
            <a:pPr>
              <a:lnSpc>
                <a:spcPct val="120000"/>
              </a:lnSpc>
            </a:pPr>
            <a:r>
              <a:rPr lang="en-US" sz="2000" b="1" dirty="0" smtClean="0"/>
              <a:t>**Surface analysis**</a:t>
            </a:r>
          </a:p>
        </p:txBody>
      </p:sp>
      <p:sp>
        <p:nvSpPr>
          <p:cNvPr id="36" name="TextBox 35"/>
          <p:cNvSpPr txBox="1"/>
          <p:nvPr/>
        </p:nvSpPr>
        <p:spPr>
          <a:xfrm>
            <a:off x="2979072" y="5612498"/>
            <a:ext cx="3471401" cy="369332"/>
          </a:xfrm>
          <a:prstGeom prst="rect">
            <a:avLst/>
          </a:prstGeom>
          <a:noFill/>
        </p:spPr>
        <p:txBody>
          <a:bodyPr wrap="none" rtlCol="0">
            <a:spAutoFit/>
          </a:bodyPr>
          <a:lstStyle/>
          <a:p>
            <a:r>
              <a:rPr lang="en-US" b="1" dirty="0" smtClean="0"/>
              <a:t>Simplified Schematic of SIMS</a:t>
            </a:r>
            <a:endParaRPr lang="en-US" b="1" dirty="0"/>
          </a:p>
        </p:txBody>
      </p:sp>
      <p:sp>
        <p:nvSpPr>
          <p:cNvPr id="40" name="TextBox 39"/>
          <p:cNvSpPr txBox="1"/>
          <p:nvPr/>
        </p:nvSpPr>
        <p:spPr>
          <a:xfrm>
            <a:off x="232082" y="1212099"/>
            <a:ext cx="8670312" cy="461665"/>
          </a:xfrm>
          <a:prstGeom prst="rect">
            <a:avLst/>
          </a:prstGeom>
          <a:noFill/>
        </p:spPr>
        <p:txBody>
          <a:bodyPr wrap="none" rtlCol="0">
            <a:spAutoFit/>
          </a:bodyPr>
          <a:lstStyle/>
          <a:p>
            <a:r>
              <a:rPr lang="en-US" sz="2400" dirty="0" smtClean="0">
                <a:solidFill>
                  <a:srgbClr val="0000FF"/>
                </a:solidFill>
              </a:rPr>
              <a:t>Secondary ions are produced by the sputtering of primary ions</a:t>
            </a:r>
            <a:endParaRPr lang="en-US" sz="2400" dirty="0">
              <a:solidFill>
                <a:srgbClr val="0000FF"/>
              </a:solidFill>
            </a:endParaRPr>
          </a:p>
        </p:txBody>
      </p:sp>
      <p:sp>
        <p:nvSpPr>
          <p:cNvPr id="3" name="Rectangle 2"/>
          <p:cNvSpPr/>
          <p:nvPr/>
        </p:nvSpPr>
        <p:spPr>
          <a:xfrm>
            <a:off x="3585149" y="4674000"/>
            <a:ext cx="731461" cy="330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4" name="Oval 3"/>
          <p:cNvSpPr/>
          <p:nvPr/>
        </p:nvSpPr>
        <p:spPr>
          <a:xfrm>
            <a:off x="3216054" y="4932187"/>
            <a:ext cx="503892" cy="471085"/>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6" name="TextBox 5"/>
          <p:cNvSpPr txBox="1"/>
          <p:nvPr/>
        </p:nvSpPr>
        <p:spPr>
          <a:xfrm>
            <a:off x="3903857" y="4859450"/>
            <a:ext cx="1165963" cy="646331"/>
          </a:xfrm>
          <a:prstGeom prst="rect">
            <a:avLst/>
          </a:prstGeom>
          <a:noFill/>
        </p:spPr>
        <p:txBody>
          <a:bodyPr wrap="square" rtlCol="0">
            <a:spAutoFit/>
          </a:bodyPr>
          <a:lstStyle/>
          <a:p>
            <a:pPr algn="ctr"/>
            <a:r>
              <a:rPr lang="en-US" dirty="0" smtClean="0"/>
              <a:t>Electron Gun</a:t>
            </a:r>
            <a:endParaRPr lang="en-US" dirty="0"/>
          </a:p>
        </p:txBody>
      </p:sp>
    </p:spTree>
    <p:extLst>
      <p:ext uri="{BB962C8B-B14F-4D97-AF65-F5344CB8AC3E}">
        <p14:creationId xmlns:p14="http://schemas.microsoft.com/office/powerpoint/2010/main" val="2969406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564" y="41564"/>
            <a:ext cx="9081476" cy="6785264"/>
          </a:xfrm>
          <a:prstGeom prst="rect">
            <a:avLst/>
          </a:prstGeom>
        </p:spPr>
      </p:pic>
      <p:sp>
        <p:nvSpPr>
          <p:cNvPr id="4" name="TextBox 3"/>
          <p:cNvSpPr txBox="1"/>
          <p:nvPr/>
        </p:nvSpPr>
        <p:spPr>
          <a:xfrm>
            <a:off x="3232596" y="412123"/>
            <a:ext cx="4494727" cy="461665"/>
          </a:xfrm>
          <a:prstGeom prst="rect">
            <a:avLst/>
          </a:prstGeom>
          <a:noFill/>
        </p:spPr>
        <p:txBody>
          <a:bodyPr wrap="square" rtlCol="0">
            <a:spAutoFit/>
          </a:bodyPr>
          <a:lstStyle/>
          <a:p>
            <a:r>
              <a:rPr lang="en-US" sz="2400" dirty="0" smtClean="0">
                <a:solidFill>
                  <a:srgbClr val="FFFF00"/>
                </a:solidFill>
              </a:rPr>
              <a:t>……from a certain point of view</a:t>
            </a:r>
            <a:endParaRPr lang="en-US" sz="2400" dirty="0">
              <a:solidFill>
                <a:srgbClr val="FFFF00"/>
              </a:solidFill>
            </a:endParaRPr>
          </a:p>
        </p:txBody>
      </p:sp>
      <p:sp>
        <p:nvSpPr>
          <p:cNvPr id="2" name="TextBox 1"/>
          <p:cNvSpPr txBox="1"/>
          <p:nvPr/>
        </p:nvSpPr>
        <p:spPr>
          <a:xfrm>
            <a:off x="64169" y="6481010"/>
            <a:ext cx="5823284" cy="369332"/>
          </a:xfrm>
          <a:prstGeom prst="rect">
            <a:avLst/>
          </a:prstGeom>
          <a:noFill/>
        </p:spPr>
        <p:txBody>
          <a:bodyPr wrap="square" rtlCol="0">
            <a:spAutoFit/>
          </a:bodyPr>
          <a:lstStyle/>
          <a:p>
            <a:r>
              <a:rPr lang="en-US" dirty="0" smtClean="0">
                <a:solidFill>
                  <a:schemeClr val="bg1"/>
                </a:solidFill>
              </a:rPr>
              <a:t>From Kevin </a:t>
            </a:r>
            <a:r>
              <a:rPr lang="en-US" dirty="0" err="1" smtClean="0">
                <a:solidFill>
                  <a:schemeClr val="bg1"/>
                </a:solidFill>
              </a:rPr>
              <a:t>McKeegan</a:t>
            </a:r>
            <a:r>
              <a:rPr lang="en-US" dirty="0" smtClean="0">
                <a:solidFill>
                  <a:schemeClr val="bg1"/>
                </a:solidFill>
              </a:rPr>
              <a:t>. UCLA SIMS workshop 2009</a:t>
            </a:r>
            <a:endParaRPr lang="en-US" dirty="0">
              <a:solidFill>
                <a:schemeClr val="bg1"/>
              </a:solidFill>
            </a:endParaRPr>
          </a:p>
        </p:txBody>
      </p:sp>
    </p:spTree>
    <p:extLst>
      <p:ext uri="{BB962C8B-B14F-4D97-AF65-F5344CB8AC3E}">
        <p14:creationId xmlns:p14="http://schemas.microsoft.com/office/powerpoint/2010/main" val="757345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564" y="41564"/>
            <a:ext cx="9081476" cy="6785264"/>
          </a:xfrm>
          <a:prstGeom prst="rect">
            <a:avLst/>
          </a:prstGeom>
        </p:spPr>
      </p:pic>
      <p:sp>
        <p:nvSpPr>
          <p:cNvPr id="2" name="TextBox 1"/>
          <p:cNvSpPr txBox="1"/>
          <p:nvPr/>
        </p:nvSpPr>
        <p:spPr>
          <a:xfrm>
            <a:off x="623450" y="5039590"/>
            <a:ext cx="8115305" cy="461665"/>
          </a:xfrm>
          <a:prstGeom prst="rect">
            <a:avLst/>
          </a:prstGeom>
          <a:noFill/>
        </p:spPr>
        <p:txBody>
          <a:bodyPr wrap="square" rtlCol="0">
            <a:spAutoFit/>
          </a:bodyPr>
          <a:lstStyle/>
          <a:p>
            <a:r>
              <a:rPr lang="en-US" sz="2400" dirty="0" err="1" smtClean="0"/>
              <a:t>WiscSIMS</a:t>
            </a:r>
            <a:r>
              <a:rPr lang="en-US" sz="2400" dirty="0" smtClean="0"/>
              <a:t>: typically 1 to 40 micron spots, &lt; 1 micron deep</a:t>
            </a:r>
            <a:endParaRPr lang="en-US" sz="2400" dirty="0"/>
          </a:p>
        </p:txBody>
      </p:sp>
      <p:sp>
        <p:nvSpPr>
          <p:cNvPr id="4" name="TextBox 3"/>
          <p:cNvSpPr txBox="1"/>
          <p:nvPr/>
        </p:nvSpPr>
        <p:spPr>
          <a:xfrm>
            <a:off x="3232596" y="412123"/>
            <a:ext cx="4494727" cy="461665"/>
          </a:xfrm>
          <a:prstGeom prst="rect">
            <a:avLst/>
          </a:prstGeom>
          <a:noFill/>
        </p:spPr>
        <p:txBody>
          <a:bodyPr wrap="square" rtlCol="0">
            <a:spAutoFit/>
          </a:bodyPr>
          <a:lstStyle/>
          <a:p>
            <a:r>
              <a:rPr lang="en-US" sz="2400" dirty="0" smtClean="0">
                <a:solidFill>
                  <a:srgbClr val="FFFF00"/>
                </a:solidFill>
              </a:rPr>
              <a:t>……from a certain point of view</a:t>
            </a:r>
            <a:endParaRPr lang="en-US" sz="2400" dirty="0">
              <a:solidFill>
                <a:srgbClr val="FFFF00"/>
              </a:solidFill>
            </a:endParaRPr>
          </a:p>
        </p:txBody>
      </p:sp>
      <p:sp>
        <p:nvSpPr>
          <p:cNvPr id="5" name="TextBox 4"/>
          <p:cNvSpPr txBox="1"/>
          <p:nvPr/>
        </p:nvSpPr>
        <p:spPr>
          <a:xfrm>
            <a:off x="64169" y="6481010"/>
            <a:ext cx="5823284" cy="369332"/>
          </a:xfrm>
          <a:prstGeom prst="rect">
            <a:avLst/>
          </a:prstGeom>
          <a:noFill/>
        </p:spPr>
        <p:txBody>
          <a:bodyPr wrap="square" rtlCol="0">
            <a:spAutoFit/>
          </a:bodyPr>
          <a:lstStyle/>
          <a:p>
            <a:r>
              <a:rPr lang="en-US" dirty="0" smtClean="0">
                <a:solidFill>
                  <a:schemeClr val="bg1"/>
                </a:solidFill>
              </a:rPr>
              <a:t>From Kevin </a:t>
            </a:r>
            <a:r>
              <a:rPr lang="en-US" dirty="0" err="1" smtClean="0">
                <a:solidFill>
                  <a:schemeClr val="bg1"/>
                </a:solidFill>
              </a:rPr>
              <a:t>McKeegan</a:t>
            </a:r>
            <a:r>
              <a:rPr lang="en-US" dirty="0" smtClean="0">
                <a:solidFill>
                  <a:schemeClr val="bg1"/>
                </a:solidFill>
              </a:rPr>
              <a:t>. UCLA SIMS workshop 2009</a:t>
            </a:r>
            <a:endParaRPr lang="en-US" dirty="0">
              <a:solidFill>
                <a:schemeClr val="bg1"/>
              </a:solidFill>
            </a:endParaRPr>
          </a:p>
        </p:txBody>
      </p:sp>
    </p:spTree>
    <p:extLst>
      <p:ext uri="{BB962C8B-B14F-4D97-AF65-F5344CB8AC3E}">
        <p14:creationId xmlns:p14="http://schemas.microsoft.com/office/powerpoint/2010/main" val="1806417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075709" y="552195"/>
            <a:ext cx="3748979" cy="792177"/>
            <a:chOff x="3075709" y="552195"/>
            <a:chExt cx="3748979" cy="792177"/>
          </a:xfrm>
        </p:grpSpPr>
        <p:cxnSp>
          <p:nvCxnSpPr>
            <p:cNvPr id="30" name="Straight Arrow Connector 29"/>
            <p:cNvCxnSpPr>
              <a:stCxn id="23" idx="3"/>
            </p:cNvCxnSpPr>
            <p:nvPr/>
          </p:nvCxnSpPr>
          <p:spPr>
            <a:xfrm>
              <a:off x="5991519" y="875361"/>
              <a:ext cx="833169"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3" idx="1"/>
            </p:cNvCxnSpPr>
            <p:nvPr/>
          </p:nvCxnSpPr>
          <p:spPr>
            <a:xfrm flipH="1">
              <a:off x="3075709" y="875361"/>
              <a:ext cx="601467"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77176" y="552195"/>
              <a:ext cx="2314343"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Double Focusing</a:t>
              </a:r>
            </a:p>
            <a:p>
              <a:pPr algn="ctr"/>
              <a:r>
                <a:rPr kumimoji="1" lang="en-US" altLang="ja-JP" b="1" dirty="0" smtClean="0">
                  <a:solidFill>
                    <a:srgbClr val="000000"/>
                  </a:solidFill>
                </a:rPr>
                <a:t>Mass Spectrometer</a:t>
              </a:r>
              <a:endParaRPr kumimoji="1" lang="ja-JP" altLang="en-US" b="1" dirty="0">
                <a:solidFill>
                  <a:srgbClr val="000000"/>
                </a:solidFill>
              </a:endParaRPr>
            </a:p>
          </p:txBody>
        </p:sp>
      </p:grpSp>
      <p:sp>
        <p:nvSpPr>
          <p:cNvPr id="8" name="TextBox 7"/>
          <p:cNvSpPr txBox="1"/>
          <p:nvPr/>
        </p:nvSpPr>
        <p:spPr>
          <a:xfrm>
            <a:off x="270456" y="-43306"/>
            <a:ext cx="8414757" cy="523220"/>
          </a:xfrm>
          <a:prstGeom prst="rect">
            <a:avLst/>
          </a:prstGeom>
          <a:noFill/>
        </p:spPr>
        <p:txBody>
          <a:bodyPr wrap="square" rtlCol="0">
            <a:spAutoFit/>
          </a:bodyPr>
          <a:lstStyle/>
          <a:p>
            <a:pPr algn="ctr"/>
            <a:r>
              <a:rPr lang="en-US" sz="2800" dirty="0" smtClean="0"/>
              <a:t>Focusing electrons and ions. Tuning the SIMS.</a:t>
            </a:r>
            <a:endParaRPr lang="en-US" sz="2800" dirty="0"/>
          </a:p>
        </p:txBody>
      </p:sp>
      <p:pic>
        <p:nvPicPr>
          <p:cNvPr id="4" name="Picture 2" descr="SIMS schematics - PDF.pdf"/>
          <p:cNvPicPr>
            <a:picLocks noChangeAspect="1"/>
          </p:cNvPicPr>
          <p:nvPr/>
        </p:nvPicPr>
        <p:blipFill>
          <a:blip r:embed="rId3" cstate="email">
            <a:extLst>
              <a:ext uri="{28A0092B-C50C-407E-A947-70E740481C1C}">
                <a14:useLocalDpi xmlns:a14="http://schemas.microsoft.com/office/drawing/2010/main"/>
              </a:ext>
            </a:extLst>
          </a:blip>
          <a:srcRect l="8202" t="4903" r="14833" b="50830"/>
          <a:stretch>
            <a:fillRect/>
          </a:stretch>
        </p:blipFill>
        <p:spPr bwMode="auto">
          <a:xfrm>
            <a:off x="460226" y="454154"/>
            <a:ext cx="8131372" cy="600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p:nvPr/>
        </p:nvSpPr>
        <p:spPr>
          <a:xfrm>
            <a:off x="7413625" y="4314606"/>
            <a:ext cx="1658937" cy="369332"/>
          </a:xfrm>
          <a:prstGeom prst="rect">
            <a:avLst/>
          </a:prstGeom>
          <a:solidFill>
            <a:srgbClr val="FF85FF"/>
          </a:solidFill>
          <a:ln w="12700" cmpd="sng">
            <a:solidFill>
              <a:srgbClr val="FF85FF"/>
            </a:solidFill>
          </a:ln>
        </p:spPr>
        <p:txBody>
          <a:bodyPr wrap="square" rtlCol="0">
            <a:spAutoFit/>
          </a:bodyPr>
          <a:lstStyle/>
          <a:p>
            <a:pPr algn="ctr"/>
            <a:r>
              <a:rPr kumimoji="1" lang="en-US" altLang="ja-JP" b="1" dirty="0" smtClean="0">
                <a:solidFill>
                  <a:srgbClr val="000000"/>
                </a:solidFill>
              </a:rPr>
              <a:t>Ion Detection</a:t>
            </a:r>
            <a:endParaRPr kumimoji="1" lang="ja-JP" altLang="en-US" b="1" dirty="0">
              <a:solidFill>
                <a:srgbClr val="000000"/>
              </a:solidFill>
            </a:endParaRPr>
          </a:p>
        </p:txBody>
      </p:sp>
      <p:sp>
        <p:nvSpPr>
          <p:cNvPr id="18" name="TextBox 17"/>
          <p:cNvSpPr txBox="1"/>
          <p:nvPr/>
        </p:nvSpPr>
        <p:spPr>
          <a:xfrm>
            <a:off x="3220808" y="5908432"/>
            <a:ext cx="3019689"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Sample &amp; Secondary Ions</a:t>
            </a:r>
          </a:p>
          <a:p>
            <a:pPr algn="ctr"/>
            <a:r>
              <a:rPr kumimoji="1" lang="en-US" altLang="ja-JP" b="1" dirty="0" smtClean="0">
                <a:solidFill>
                  <a:srgbClr val="000000"/>
                </a:solidFill>
              </a:rPr>
              <a:t>Electron Gun</a:t>
            </a:r>
            <a:endParaRPr kumimoji="1" lang="ja-JP" altLang="en-US" b="1" dirty="0">
              <a:solidFill>
                <a:srgbClr val="000000"/>
              </a:solidFill>
            </a:endParaRPr>
          </a:p>
        </p:txBody>
      </p:sp>
      <p:sp>
        <p:nvSpPr>
          <p:cNvPr id="27" name="TextBox 26"/>
          <p:cNvSpPr txBox="1"/>
          <p:nvPr/>
        </p:nvSpPr>
        <p:spPr>
          <a:xfrm>
            <a:off x="59776" y="1537555"/>
            <a:ext cx="1454695"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Primary Ion</a:t>
            </a:r>
          </a:p>
          <a:p>
            <a:pPr algn="ctr"/>
            <a:r>
              <a:rPr kumimoji="1" lang="en-US" altLang="ja-JP" b="1" dirty="0" smtClean="0">
                <a:solidFill>
                  <a:srgbClr val="000000"/>
                </a:solidFill>
              </a:rPr>
              <a:t>Sources</a:t>
            </a:r>
            <a:endParaRPr kumimoji="1" lang="ja-JP" altLang="en-US" b="1" dirty="0">
              <a:solidFill>
                <a:srgbClr val="000000"/>
              </a:solidFill>
            </a:endParaRPr>
          </a:p>
        </p:txBody>
      </p:sp>
      <p:sp>
        <p:nvSpPr>
          <p:cNvPr id="12" name="TextBox 11"/>
          <p:cNvSpPr txBox="1"/>
          <p:nvPr/>
        </p:nvSpPr>
        <p:spPr>
          <a:xfrm>
            <a:off x="4678879" y="6502622"/>
            <a:ext cx="4506688" cy="369332"/>
          </a:xfrm>
          <a:prstGeom prst="rect">
            <a:avLst/>
          </a:prstGeom>
          <a:noFill/>
        </p:spPr>
        <p:txBody>
          <a:bodyPr wrap="square" rtlCol="0">
            <a:spAutoFit/>
          </a:bodyPr>
          <a:lstStyle/>
          <a:p>
            <a:r>
              <a:rPr lang="en-US" dirty="0" smtClean="0"/>
              <a:t>Total secondary ion travel distance: </a:t>
            </a:r>
            <a:r>
              <a:rPr lang="en-US" dirty="0" smtClean="0"/>
              <a:t>~10 m</a:t>
            </a:r>
            <a:endParaRPr lang="en-US" dirty="0"/>
          </a:p>
        </p:txBody>
      </p:sp>
    </p:spTree>
    <p:extLst>
      <p:ext uri="{BB962C8B-B14F-4D97-AF65-F5344CB8AC3E}">
        <p14:creationId xmlns:p14="http://schemas.microsoft.com/office/powerpoint/2010/main" val="2307715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Secondary Ion Mass Spectrometer (SIMS)</a:t>
            </a:r>
            <a:endParaRPr lang="en-US" b="1" dirty="0"/>
          </a:p>
        </p:txBody>
      </p:sp>
      <p:cxnSp>
        <p:nvCxnSpPr>
          <p:cNvPr id="48" name="Straight Connector 47"/>
          <p:cNvCxnSpPr/>
          <p:nvPr/>
        </p:nvCxnSpPr>
        <p:spPr>
          <a:xfrm>
            <a:off x="455613" y="927441"/>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918014" y="2246858"/>
            <a:ext cx="4967394" cy="3353806"/>
            <a:chOff x="363081" y="1272148"/>
            <a:chExt cx="5730178" cy="3868810"/>
          </a:xfrm>
        </p:grpSpPr>
        <p:sp>
          <p:nvSpPr>
            <p:cNvPr id="12" name="Rectangle 11"/>
            <p:cNvSpPr/>
            <p:nvPr/>
          </p:nvSpPr>
          <p:spPr>
            <a:xfrm>
              <a:off x="1723334" y="4489654"/>
              <a:ext cx="882950" cy="304862"/>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t>
              </a:r>
              <a:r>
                <a:rPr lang="en-US" sz="1400" dirty="0" smtClean="0"/>
                <a:t>10kV</a:t>
              </a:r>
              <a:endParaRPr lang="en-US" sz="1400" dirty="0"/>
            </a:p>
          </p:txBody>
        </p:sp>
        <p:grpSp>
          <p:nvGrpSpPr>
            <p:cNvPr id="20" name="Group 19"/>
            <p:cNvGrpSpPr/>
            <p:nvPr/>
          </p:nvGrpSpPr>
          <p:grpSpPr>
            <a:xfrm>
              <a:off x="2105160" y="2880772"/>
              <a:ext cx="98619" cy="1591057"/>
              <a:chOff x="2305124" y="3226929"/>
              <a:chExt cx="133276" cy="2150197"/>
            </a:xfrm>
          </p:grpSpPr>
          <p:cxnSp>
            <p:nvCxnSpPr>
              <p:cNvPr id="16" name="Straight Arrow Connector 15"/>
              <p:cNvCxnSpPr/>
              <p:nvPr/>
            </p:nvCxnSpPr>
            <p:spPr>
              <a:xfrm flipV="1">
                <a:off x="2438400" y="3226929"/>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71763" y="3226930"/>
                <a:ext cx="0" cy="2150195"/>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305124" y="3226930"/>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306215" y="2345360"/>
              <a:ext cx="915554" cy="2144294"/>
              <a:chOff x="1220050" y="2536101"/>
              <a:chExt cx="1237304" cy="2897856"/>
            </a:xfrm>
          </p:grpSpPr>
          <p:cxnSp>
            <p:nvCxnSpPr>
              <p:cNvPr id="7" name="Straight Arrow Connector 6"/>
              <p:cNvCxnSpPr/>
              <p:nvPr/>
            </p:nvCxnSpPr>
            <p:spPr>
              <a:xfrm>
                <a:off x="1284905"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220050"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44971"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286218" y="3509900"/>
              <a:ext cx="1835409" cy="355039"/>
            </a:xfrm>
            <a:prstGeom prst="rect">
              <a:avLst/>
            </a:prstGeom>
            <a:noFill/>
            <a:ln>
              <a:noFill/>
            </a:ln>
          </p:spPr>
          <p:txBody>
            <a:bodyPr wrap="square" rtlCol="0">
              <a:spAutoFit/>
            </a:bodyPr>
            <a:lstStyle/>
            <a:p>
              <a:r>
                <a:rPr lang="en-US" sz="1400" dirty="0" smtClean="0">
                  <a:solidFill>
                    <a:srgbClr val="0000FF"/>
                  </a:solidFill>
                </a:rPr>
                <a:t>Secondary Ion</a:t>
              </a:r>
              <a:endParaRPr lang="en-US" sz="1400" dirty="0">
                <a:solidFill>
                  <a:srgbClr val="0000FF"/>
                </a:solidFill>
              </a:endParaRPr>
            </a:p>
          </p:txBody>
        </p:sp>
        <p:sp>
          <p:nvSpPr>
            <p:cNvPr id="22" name="TextBox 21"/>
            <p:cNvSpPr txBox="1"/>
            <p:nvPr/>
          </p:nvSpPr>
          <p:spPr>
            <a:xfrm>
              <a:off x="363081" y="1701631"/>
              <a:ext cx="1594502" cy="603565"/>
            </a:xfrm>
            <a:prstGeom prst="rect">
              <a:avLst/>
            </a:prstGeom>
            <a:noFill/>
            <a:ln>
              <a:noFill/>
            </a:ln>
          </p:spPr>
          <p:txBody>
            <a:bodyPr wrap="none" rtlCol="0">
              <a:spAutoFit/>
            </a:bodyPr>
            <a:lstStyle/>
            <a:p>
              <a:r>
                <a:rPr lang="en-US" sz="1400" dirty="0" smtClean="0">
                  <a:solidFill>
                    <a:srgbClr val="FF0000"/>
                  </a:solidFill>
                </a:rPr>
                <a:t>Primary Ion</a:t>
              </a:r>
            </a:p>
            <a:p>
              <a:r>
                <a:rPr lang="en-US" sz="1400" dirty="0" smtClean="0">
                  <a:solidFill>
                    <a:srgbClr val="FF0000"/>
                  </a:solidFill>
                </a:rPr>
                <a:t>(+</a:t>
              </a:r>
              <a:r>
                <a:rPr lang="en-US" sz="1400" dirty="0">
                  <a:solidFill>
                    <a:srgbClr val="FF0000"/>
                  </a:solidFill>
                </a:rPr>
                <a:t>10kV/</a:t>
              </a:r>
              <a:r>
                <a:rPr lang="en-US" sz="1400" dirty="0" smtClean="0">
                  <a:solidFill>
                    <a:srgbClr val="FF0000"/>
                  </a:solidFill>
                </a:rPr>
                <a:t>−13kV)</a:t>
              </a:r>
              <a:endParaRPr lang="en-US" sz="1400" dirty="0">
                <a:solidFill>
                  <a:srgbClr val="FF0000"/>
                </a:solidFill>
              </a:endParaRPr>
            </a:p>
          </p:txBody>
        </p:sp>
        <p:sp>
          <p:nvSpPr>
            <p:cNvPr id="35" name="Block Arc 34"/>
            <p:cNvSpPr/>
            <p:nvPr/>
          </p:nvSpPr>
          <p:spPr>
            <a:xfrm>
              <a:off x="1848459" y="1663964"/>
              <a:ext cx="2470763"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7" name="Block Arc 36"/>
            <p:cNvSpPr/>
            <p:nvPr/>
          </p:nvSpPr>
          <p:spPr>
            <a:xfrm rot="5400000">
              <a:off x="3243637" y="1670544"/>
              <a:ext cx="2452227"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38" name="TextBox 37"/>
            <p:cNvSpPr txBox="1"/>
            <p:nvPr/>
          </p:nvSpPr>
          <p:spPr>
            <a:xfrm>
              <a:off x="4094956" y="1297990"/>
              <a:ext cx="1998303" cy="355039"/>
            </a:xfrm>
            <a:prstGeom prst="rect">
              <a:avLst/>
            </a:prstGeom>
            <a:noFill/>
          </p:spPr>
          <p:txBody>
            <a:bodyPr wrap="square" rtlCol="0">
              <a:spAutoFit/>
            </a:bodyPr>
            <a:lstStyle/>
            <a:p>
              <a:pPr algn="ctr"/>
              <a:r>
                <a:rPr lang="en-US" sz="1400" dirty="0" smtClean="0">
                  <a:solidFill>
                    <a:schemeClr val="tx1"/>
                  </a:solidFill>
                </a:rPr>
                <a:t>Magnetic Field</a:t>
              </a:r>
            </a:p>
          </p:txBody>
        </p:sp>
        <p:sp>
          <p:nvSpPr>
            <p:cNvPr id="39" name="TextBox 38"/>
            <p:cNvSpPr txBox="1"/>
            <p:nvPr/>
          </p:nvSpPr>
          <p:spPr>
            <a:xfrm>
              <a:off x="1678046" y="1272148"/>
              <a:ext cx="2184527" cy="355039"/>
            </a:xfrm>
            <a:prstGeom prst="rect">
              <a:avLst/>
            </a:prstGeom>
            <a:noFill/>
          </p:spPr>
          <p:txBody>
            <a:bodyPr wrap="square" rtlCol="0">
              <a:spAutoFit/>
            </a:bodyPr>
            <a:lstStyle/>
            <a:p>
              <a:pPr algn="ctr"/>
              <a:r>
                <a:rPr lang="en-US" sz="1400" dirty="0" smtClean="0">
                  <a:solidFill>
                    <a:schemeClr val="tx1"/>
                  </a:solidFill>
                </a:rPr>
                <a:t>Electrostatic Field</a:t>
              </a:r>
            </a:p>
          </p:txBody>
        </p:sp>
        <p:grpSp>
          <p:nvGrpSpPr>
            <p:cNvPr id="44" name="Group 43"/>
            <p:cNvGrpSpPr/>
            <p:nvPr/>
          </p:nvGrpSpPr>
          <p:grpSpPr>
            <a:xfrm>
              <a:off x="5165291" y="3030721"/>
              <a:ext cx="482561" cy="1041277"/>
              <a:chOff x="6564374" y="3886986"/>
              <a:chExt cx="368977" cy="1407210"/>
            </a:xfrm>
            <a:effectLst/>
          </p:grpSpPr>
          <p:cxnSp>
            <p:nvCxnSpPr>
              <p:cNvPr id="42" name="Straight Arrow Connector 41"/>
              <p:cNvCxnSpPr/>
              <p:nvPr/>
            </p:nvCxnSpPr>
            <p:spPr>
              <a:xfrm flipH="1">
                <a:off x="6564374" y="3886986"/>
                <a:ext cx="67771" cy="1407210"/>
              </a:xfrm>
              <a:prstGeom prst="straightConnector1">
                <a:avLst/>
              </a:prstGeom>
              <a:ln w="57150" cmpd="sng">
                <a:solidFill>
                  <a:srgbClr val="FF6600"/>
                </a:solidFill>
                <a:headEnd type="none"/>
                <a:tailEnd type="triangle"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835459" y="3886986"/>
                <a:ext cx="97892" cy="1407210"/>
              </a:xfrm>
              <a:prstGeom prst="straightConnector1">
                <a:avLst/>
              </a:prstGeom>
              <a:ln w="57150" cmpd="sng">
                <a:solidFill>
                  <a:srgbClr val="800080"/>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2783815" y="2589034"/>
              <a:ext cx="2017801" cy="603565"/>
            </a:xfrm>
            <a:prstGeom prst="rect">
              <a:avLst/>
            </a:prstGeom>
            <a:noFill/>
            <a:ln>
              <a:solidFill>
                <a:schemeClr val="tx1"/>
              </a:solidFill>
            </a:ln>
          </p:spPr>
          <p:txBody>
            <a:bodyPr wrap="none" rtlCol="0">
              <a:spAutoFit/>
            </a:bodyPr>
            <a:lstStyle/>
            <a:p>
              <a:pPr algn="ctr"/>
              <a:r>
                <a:rPr lang="en-US" sz="1400" dirty="0" smtClean="0"/>
                <a:t>Double focusing</a:t>
              </a:r>
            </a:p>
            <a:p>
              <a:pPr algn="ctr"/>
              <a:r>
                <a:rPr lang="en-US" sz="1400" dirty="0" smtClean="0"/>
                <a:t>Mass Spectrometer</a:t>
              </a:r>
              <a:endParaRPr lang="en-US" sz="1400" dirty="0"/>
            </a:p>
          </p:txBody>
        </p:sp>
        <p:sp>
          <p:nvSpPr>
            <p:cNvPr id="51" name="TextBox 50"/>
            <p:cNvSpPr txBox="1"/>
            <p:nvPr/>
          </p:nvSpPr>
          <p:spPr>
            <a:xfrm>
              <a:off x="5438447" y="4148042"/>
              <a:ext cx="527693" cy="355039"/>
            </a:xfrm>
            <a:prstGeom prst="rect">
              <a:avLst/>
            </a:prstGeom>
            <a:noFill/>
          </p:spPr>
          <p:txBody>
            <a:bodyPr wrap="none" rtlCol="0">
              <a:spAutoFit/>
            </a:bodyPr>
            <a:lstStyle/>
            <a:p>
              <a:r>
                <a:rPr lang="en-US" sz="1400" b="1" baseline="30000" dirty="0" smtClean="0">
                  <a:solidFill>
                    <a:srgbClr val="800080"/>
                  </a:solidFill>
                </a:rPr>
                <a:t>18</a:t>
              </a:r>
              <a:r>
                <a:rPr lang="en-US" sz="1400" b="1" dirty="0" smtClean="0">
                  <a:solidFill>
                    <a:srgbClr val="800080"/>
                  </a:solidFill>
                </a:rPr>
                <a:t>O</a:t>
              </a:r>
              <a:endParaRPr lang="en-US" sz="1400" b="1" dirty="0">
                <a:solidFill>
                  <a:srgbClr val="800080"/>
                </a:solidFill>
              </a:endParaRPr>
            </a:p>
          </p:txBody>
        </p:sp>
        <p:sp>
          <p:nvSpPr>
            <p:cNvPr id="52" name="TextBox 51"/>
            <p:cNvSpPr txBox="1"/>
            <p:nvPr/>
          </p:nvSpPr>
          <p:spPr>
            <a:xfrm>
              <a:off x="4859355" y="4148042"/>
              <a:ext cx="527693" cy="355039"/>
            </a:xfrm>
            <a:prstGeom prst="rect">
              <a:avLst/>
            </a:prstGeom>
            <a:noFill/>
          </p:spPr>
          <p:txBody>
            <a:bodyPr wrap="none" rtlCol="0">
              <a:spAutoFit/>
            </a:bodyPr>
            <a:lstStyle/>
            <a:p>
              <a:r>
                <a:rPr lang="en-US" sz="1400" b="1" baseline="30000" dirty="0" smtClean="0">
                  <a:solidFill>
                    <a:srgbClr val="FF6600"/>
                  </a:solidFill>
                </a:rPr>
                <a:t>16</a:t>
              </a:r>
              <a:r>
                <a:rPr lang="en-US" sz="1400" b="1" dirty="0" smtClean="0">
                  <a:solidFill>
                    <a:srgbClr val="FF6600"/>
                  </a:solidFill>
                </a:rPr>
                <a:t>O</a:t>
              </a:r>
              <a:endParaRPr lang="en-US" sz="1400" b="1" dirty="0">
                <a:solidFill>
                  <a:srgbClr val="FF6600"/>
                </a:solidFill>
              </a:endParaRPr>
            </a:p>
          </p:txBody>
        </p:sp>
        <p:sp>
          <p:nvSpPr>
            <p:cNvPr id="26" name="TextBox 25"/>
            <p:cNvSpPr txBox="1"/>
            <p:nvPr/>
          </p:nvSpPr>
          <p:spPr>
            <a:xfrm>
              <a:off x="4727163" y="4785919"/>
              <a:ext cx="1352811" cy="355039"/>
            </a:xfrm>
            <a:prstGeom prst="rect">
              <a:avLst/>
            </a:prstGeom>
            <a:noFill/>
            <a:ln>
              <a:solidFill>
                <a:schemeClr val="tx1"/>
              </a:solidFill>
            </a:ln>
          </p:spPr>
          <p:txBody>
            <a:bodyPr wrap="none" rtlCol="0">
              <a:spAutoFit/>
            </a:bodyPr>
            <a:lstStyle/>
            <a:p>
              <a:r>
                <a:rPr lang="en-US" sz="1400" dirty="0" smtClean="0"/>
                <a:t>Ion counters</a:t>
              </a:r>
              <a:endParaRPr lang="en-US" sz="1400" dirty="0"/>
            </a:p>
          </p:txBody>
        </p:sp>
        <p:cxnSp>
          <p:nvCxnSpPr>
            <p:cNvPr id="5" name="Straight Connector 4"/>
            <p:cNvCxnSpPr/>
            <p:nvPr/>
          </p:nvCxnSpPr>
          <p:spPr>
            <a:xfrm>
              <a:off x="5153551"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52640"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88685" y="4754658"/>
              <a:ext cx="1013127" cy="355039"/>
            </a:xfrm>
            <a:prstGeom prst="rect">
              <a:avLst/>
            </a:prstGeom>
            <a:noFill/>
            <a:ln>
              <a:noFill/>
            </a:ln>
          </p:spPr>
          <p:txBody>
            <a:bodyPr wrap="square" rtlCol="0">
              <a:spAutoFit/>
            </a:bodyPr>
            <a:lstStyle/>
            <a:p>
              <a:r>
                <a:rPr lang="en-US" sz="1400" dirty="0" smtClean="0">
                  <a:solidFill>
                    <a:srgbClr val="3366FF"/>
                  </a:solidFill>
                </a:rPr>
                <a:t>Sample</a:t>
              </a:r>
              <a:endParaRPr lang="en-US" sz="1400" dirty="0">
                <a:solidFill>
                  <a:srgbClr val="3366FF"/>
                </a:solidFill>
              </a:endParaRPr>
            </a:p>
          </p:txBody>
        </p:sp>
        <p:sp>
          <p:nvSpPr>
            <p:cNvPr id="8" name="Arc 7"/>
            <p:cNvSpPr/>
            <p:nvPr/>
          </p:nvSpPr>
          <p:spPr>
            <a:xfrm>
              <a:off x="2158305" y="2006900"/>
              <a:ext cx="1888514" cy="1753107"/>
            </a:xfrm>
            <a:prstGeom prst="arc">
              <a:avLst>
                <a:gd name="adj1" fmla="val 10746792"/>
                <a:gd name="adj2" fmla="val 16307625"/>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33" name="Arc 32"/>
            <p:cNvSpPr/>
            <p:nvPr/>
          </p:nvSpPr>
          <p:spPr>
            <a:xfrm>
              <a:off x="3500664" y="2006900"/>
              <a:ext cx="1888514" cy="1753107"/>
            </a:xfrm>
            <a:prstGeom prst="arc">
              <a:avLst>
                <a:gd name="adj1" fmla="val 16281981"/>
                <a:gd name="adj2" fmla="val 39818"/>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cxnSp>
          <p:nvCxnSpPr>
            <p:cNvPr id="10" name="Straight Arrow Connector 9"/>
            <p:cNvCxnSpPr>
              <a:stCxn id="8" idx="2"/>
              <a:endCxn id="37" idx="0"/>
            </p:cNvCxnSpPr>
            <p:nvPr/>
          </p:nvCxnSpPr>
          <p:spPr>
            <a:xfrm flipV="1">
              <a:off x="3130001" y="1998345"/>
              <a:ext cx="1339750" cy="8925"/>
            </a:xfrm>
            <a:prstGeom prst="straightConnector1">
              <a:avLst/>
            </a:prstGeom>
            <a:ln w="254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335288" y="4098699"/>
              <a:ext cx="758115" cy="355039"/>
            </a:xfrm>
            <a:prstGeom prst="rect">
              <a:avLst/>
            </a:prstGeom>
            <a:solidFill>
              <a:srgbClr val="FFFF00"/>
            </a:solidFill>
            <a:ln>
              <a:noFill/>
            </a:ln>
          </p:spPr>
          <p:txBody>
            <a:bodyPr wrap="square" rtlCol="0">
              <a:spAutoFit/>
            </a:bodyPr>
            <a:lstStyle/>
            <a:p>
              <a:r>
                <a:rPr lang="en-US" sz="1400" dirty="0" smtClean="0">
                  <a:solidFill>
                    <a:srgbClr val="0000FF"/>
                  </a:solidFill>
                </a:rPr>
                <a:t>E-gun</a:t>
              </a:r>
              <a:endParaRPr lang="en-US" sz="1400" dirty="0">
                <a:solidFill>
                  <a:srgbClr val="0000FF"/>
                </a:solidFill>
              </a:endParaRPr>
            </a:p>
          </p:txBody>
        </p:sp>
      </p:grpSp>
      <p:sp>
        <p:nvSpPr>
          <p:cNvPr id="31" name="Rectangle 30"/>
          <p:cNvSpPr/>
          <p:nvPr/>
        </p:nvSpPr>
        <p:spPr>
          <a:xfrm>
            <a:off x="1918014" y="2246858"/>
            <a:ext cx="5270734" cy="37374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400"/>
          </a:p>
        </p:txBody>
      </p:sp>
      <p:sp>
        <p:nvSpPr>
          <p:cNvPr id="46" name="TextBox 45"/>
          <p:cNvSpPr txBox="1"/>
          <p:nvPr/>
        </p:nvSpPr>
        <p:spPr>
          <a:xfrm>
            <a:off x="3534016" y="1746438"/>
            <a:ext cx="2605200" cy="427746"/>
          </a:xfrm>
          <a:prstGeom prst="rect">
            <a:avLst/>
          </a:prstGeom>
          <a:noFill/>
        </p:spPr>
        <p:txBody>
          <a:bodyPr wrap="none" rtlCol="0">
            <a:spAutoFit/>
          </a:bodyPr>
          <a:lstStyle/>
          <a:p>
            <a:pPr>
              <a:lnSpc>
                <a:spcPct val="120000"/>
              </a:lnSpc>
            </a:pPr>
            <a:r>
              <a:rPr lang="en-US" sz="2000" b="1" dirty="0" smtClean="0"/>
              <a:t>**Surface analysis**</a:t>
            </a:r>
          </a:p>
        </p:txBody>
      </p:sp>
      <p:sp>
        <p:nvSpPr>
          <p:cNvPr id="36" name="TextBox 35"/>
          <p:cNvSpPr txBox="1"/>
          <p:nvPr/>
        </p:nvSpPr>
        <p:spPr>
          <a:xfrm>
            <a:off x="2979072" y="5612498"/>
            <a:ext cx="3471401" cy="369332"/>
          </a:xfrm>
          <a:prstGeom prst="rect">
            <a:avLst/>
          </a:prstGeom>
          <a:noFill/>
        </p:spPr>
        <p:txBody>
          <a:bodyPr wrap="none" rtlCol="0">
            <a:spAutoFit/>
          </a:bodyPr>
          <a:lstStyle/>
          <a:p>
            <a:r>
              <a:rPr lang="en-US" b="1" dirty="0" smtClean="0"/>
              <a:t>Simplified Schematic of SIMS</a:t>
            </a:r>
            <a:endParaRPr lang="en-US" b="1" dirty="0"/>
          </a:p>
        </p:txBody>
      </p:sp>
      <p:sp>
        <p:nvSpPr>
          <p:cNvPr id="40" name="TextBox 39"/>
          <p:cNvSpPr txBox="1"/>
          <p:nvPr/>
        </p:nvSpPr>
        <p:spPr>
          <a:xfrm>
            <a:off x="232082" y="1212099"/>
            <a:ext cx="8670312" cy="461665"/>
          </a:xfrm>
          <a:prstGeom prst="rect">
            <a:avLst/>
          </a:prstGeom>
          <a:noFill/>
        </p:spPr>
        <p:txBody>
          <a:bodyPr wrap="none" rtlCol="0">
            <a:spAutoFit/>
          </a:bodyPr>
          <a:lstStyle/>
          <a:p>
            <a:r>
              <a:rPr lang="en-US" sz="2400" dirty="0" smtClean="0">
                <a:solidFill>
                  <a:srgbClr val="0000FF"/>
                </a:solidFill>
              </a:rPr>
              <a:t>Secondary ions are produced by the sputtering of primary ions</a:t>
            </a:r>
            <a:endParaRPr lang="en-US" sz="2400" dirty="0">
              <a:solidFill>
                <a:srgbClr val="0000FF"/>
              </a:solidFill>
            </a:endParaRPr>
          </a:p>
        </p:txBody>
      </p:sp>
      <p:sp>
        <p:nvSpPr>
          <p:cNvPr id="3" name="Rectangle 2"/>
          <p:cNvSpPr/>
          <p:nvPr/>
        </p:nvSpPr>
        <p:spPr>
          <a:xfrm>
            <a:off x="3585149" y="4674000"/>
            <a:ext cx="731461" cy="330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4" name="Oval 3"/>
          <p:cNvSpPr/>
          <p:nvPr/>
        </p:nvSpPr>
        <p:spPr>
          <a:xfrm>
            <a:off x="3216054" y="4932187"/>
            <a:ext cx="503892" cy="471085"/>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6" name="TextBox 5"/>
          <p:cNvSpPr txBox="1"/>
          <p:nvPr/>
        </p:nvSpPr>
        <p:spPr>
          <a:xfrm>
            <a:off x="3903857" y="4859450"/>
            <a:ext cx="1165963" cy="646331"/>
          </a:xfrm>
          <a:prstGeom prst="rect">
            <a:avLst/>
          </a:prstGeom>
          <a:noFill/>
        </p:spPr>
        <p:txBody>
          <a:bodyPr wrap="square" rtlCol="0">
            <a:spAutoFit/>
          </a:bodyPr>
          <a:lstStyle/>
          <a:p>
            <a:pPr algn="ctr"/>
            <a:r>
              <a:rPr lang="en-US" dirty="0" smtClean="0"/>
              <a:t>Electron Gun</a:t>
            </a:r>
            <a:endParaRPr lang="en-US" dirty="0"/>
          </a:p>
        </p:txBody>
      </p:sp>
      <p:cxnSp>
        <p:nvCxnSpPr>
          <p:cNvPr id="23" name="Straight Arrow Connector 22"/>
          <p:cNvCxnSpPr/>
          <p:nvPr/>
        </p:nvCxnSpPr>
        <p:spPr>
          <a:xfrm>
            <a:off x="6273206" y="3771335"/>
            <a:ext cx="44557" cy="2539313"/>
          </a:xfrm>
          <a:prstGeom prst="straightConnector1">
            <a:avLst/>
          </a:prstGeom>
          <a:ln w="79375" cmpd="sng">
            <a:solidFill>
              <a:srgbClr val="00B05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688430" y="6310648"/>
            <a:ext cx="1240403" cy="180304"/>
          </a:xfrm>
          <a:prstGeom prst="rect">
            <a:avLst/>
          </a:prstGeom>
          <a:solidFill>
            <a:srgbClr val="00B050"/>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28" name="TextBox 27"/>
          <p:cNvSpPr txBox="1"/>
          <p:nvPr/>
        </p:nvSpPr>
        <p:spPr>
          <a:xfrm>
            <a:off x="7145229" y="4848223"/>
            <a:ext cx="1883408" cy="1938992"/>
          </a:xfrm>
          <a:prstGeom prst="rect">
            <a:avLst/>
          </a:prstGeom>
          <a:noFill/>
        </p:spPr>
        <p:txBody>
          <a:bodyPr wrap="square" rtlCol="0">
            <a:spAutoFit/>
          </a:bodyPr>
          <a:lstStyle/>
          <a:p>
            <a:r>
              <a:rPr lang="en-US" sz="2400" dirty="0">
                <a:solidFill>
                  <a:schemeClr val="accent3">
                    <a:lumMod val="50000"/>
                  </a:schemeClr>
                </a:solidFill>
              </a:rPr>
              <a:t>c</a:t>
            </a:r>
            <a:r>
              <a:rPr lang="en-US" sz="2400" dirty="0" smtClean="0">
                <a:solidFill>
                  <a:schemeClr val="accent3">
                    <a:lumMod val="50000"/>
                  </a:schemeClr>
                </a:solidFill>
              </a:rPr>
              <a:t>hannel plate detector for secondary ion imaging</a:t>
            </a:r>
            <a:endParaRPr lang="en-US" sz="2400" dirty="0">
              <a:solidFill>
                <a:schemeClr val="accent3">
                  <a:lumMod val="50000"/>
                </a:schemeClr>
              </a:solidFill>
            </a:endParaRPr>
          </a:p>
        </p:txBody>
      </p:sp>
    </p:spTree>
    <p:extLst>
      <p:ext uri="{BB962C8B-B14F-4D97-AF65-F5344CB8AC3E}">
        <p14:creationId xmlns:p14="http://schemas.microsoft.com/office/powerpoint/2010/main" val="4165746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1160" y="302088"/>
            <a:ext cx="7229645" cy="5397378"/>
          </a:xfrm>
          <a:prstGeom prst="rect">
            <a:avLst/>
          </a:prstGeom>
        </p:spPr>
      </p:pic>
      <p:sp>
        <p:nvSpPr>
          <p:cNvPr id="6" name="Rectangle 5"/>
          <p:cNvSpPr/>
          <p:nvPr/>
        </p:nvSpPr>
        <p:spPr>
          <a:xfrm>
            <a:off x="3631842" y="1571223"/>
            <a:ext cx="821096" cy="347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7" name="TextBox 6"/>
          <p:cNvSpPr txBox="1"/>
          <p:nvPr/>
        </p:nvSpPr>
        <p:spPr>
          <a:xfrm>
            <a:off x="824248" y="302088"/>
            <a:ext cx="2949262" cy="461665"/>
          </a:xfrm>
          <a:prstGeom prst="rect">
            <a:avLst/>
          </a:prstGeom>
          <a:noFill/>
        </p:spPr>
        <p:txBody>
          <a:bodyPr wrap="square" rtlCol="0">
            <a:spAutoFit/>
          </a:bodyPr>
          <a:lstStyle/>
          <a:p>
            <a:pPr algn="ctr"/>
            <a:r>
              <a:rPr lang="en-US" sz="2400" dirty="0"/>
              <a:t>s</a:t>
            </a:r>
            <a:r>
              <a:rPr lang="en-US" sz="2400" dirty="0" smtClean="0"/>
              <a:t>econdary ions</a:t>
            </a:r>
            <a:endParaRPr lang="en-US" sz="2400" dirty="0"/>
          </a:p>
        </p:txBody>
      </p:sp>
      <p:sp>
        <p:nvSpPr>
          <p:cNvPr id="8" name="TextBox 7"/>
          <p:cNvSpPr txBox="1"/>
          <p:nvPr/>
        </p:nvSpPr>
        <p:spPr>
          <a:xfrm>
            <a:off x="5009883" y="5009881"/>
            <a:ext cx="2562895" cy="830997"/>
          </a:xfrm>
          <a:prstGeom prst="rect">
            <a:avLst/>
          </a:prstGeom>
          <a:noFill/>
        </p:spPr>
        <p:txBody>
          <a:bodyPr wrap="square" rtlCol="0">
            <a:spAutoFit/>
          </a:bodyPr>
          <a:lstStyle/>
          <a:p>
            <a:pPr algn="ctr"/>
            <a:r>
              <a:rPr lang="en-US" sz="2400" dirty="0" smtClean="0"/>
              <a:t>(</a:t>
            </a:r>
            <a:r>
              <a:rPr lang="en-US" sz="2400" dirty="0" err="1" smtClean="0"/>
              <a:t>a.k.a</a:t>
            </a:r>
            <a:r>
              <a:rPr lang="en-US" sz="2400" dirty="0" smtClean="0"/>
              <a:t> electron multipliers)</a:t>
            </a:r>
            <a:endParaRPr lang="en-US" sz="2400" dirty="0"/>
          </a:p>
        </p:txBody>
      </p:sp>
      <p:sp>
        <p:nvSpPr>
          <p:cNvPr id="9" name="TextBox 8"/>
          <p:cNvSpPr txBox="1"/>
          <p:nvPr/>
        </p:nvSpPr>
        <p:spPr>
          <a:xfrm>
            <a:off x="1017429" y="5834129"/>
            <a:ext cx="748262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output electrons are converted to an image</a:t>
            </a:r>
          </a:p>
          <a:p>
            <a:pPr marL="342900" indent="-342900">
              <a:buFont typeface="Arial" panose="020B0604020202020204" pitchFamily="34" charset="0"/>
              <a:buChar char="•"/>
            </a:pPr>
            <a:r>
              <a:rPr lang="en-US" sz="2400" dirty="0" smtClean="0"/>
              <a:t>fun fact: this is the basis for night vision goggles.</a:t>
            </a:r>
            <a:endParaRPr lang="en-US" sz="2400" dirty="0"/>
          </a:p>
        </p:txBody>
      </p:sp>
      <p:sp>
        <p:nvSpPr>
          <p:cNvPr id="2" name="TextBox 1"/>
          <p:cNvSpPr txBox="1"/>
          <p:nvPr/>
        </p:nvSpPr>
        <p:spPr>
          <a:xfrm>
            <a:off x="7401178" y="50091"/>
            <a:ext cx="1719253" cy="369332"/>
          </a:xfrm>
          <a:prstGeom prst="rect">
            <a:avLst/>
          </a:prstGeom>
          <a:noFill/>
        </p:spPr>
        <p:txBody>
          <a:bodyPr wrap="none" rtlCol="0">
            <a:spAutoFit/>
          </a:bodyPr>
          <a:lstStyle/>
          <a:p>
            <a:r>
              <a:rPr lang="en-US" dirty="0"/>
              <a:t>adweb.desy.de</a:t>
            </a:r>
          </a:p>
        </p:txBody>
      </p:sp>
    </p:spTree>
    <p:extLst>
      <p:ext uri="{BB962C8B-B14F-4D97-AF65-F5344CB8AC3E}">
        <p14:creationId xmlns:p14="http://schemas.microsoft.com/office/powerpoint/2010/main" val="563821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56822" y="77273"/>
            <a:ext cx="7765961" cy="523220"/>
          </a:xfrm>
          <a:prstGeom prst="rect">
            <a:avLst/>
          </a:prstGeom>
          <a:noFill/>
        </p:spPr>
        <p:txBody>
          <a:bodyPr wrap="square" rtlCol="0">
            <a:spAutoFit/>
          </a:bodyPr>
          <a:lstStyle/>
          <a:p>
            <a:pPr algn="ctr"/>
            <a:r>
              <a:rPr lang="en-US" sz="2800" dirty="0" smtClean="0"/>
              <a:t>Beam tuning by imaging of secondary ions</a:t>
            </a: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6942" y="692304"/>
            <a:ext cx="3654917" cy="5687177"/>
          </a:xfrm>
          <a:prstGeom prst="rect">
            <a:avLst/>
          </a:prstGeom>
        </p:spPr>
      </p:pic>
      <p:sp>
        <p:nvSpPr>
          <p:cNvPr id="9" name="TextBox 8"/>
          <p:cNvSpPr txBox="1"/>
          <p:nvPr/>
        </p:nvSpPr>
        <p:spPr>
          <a:xfrm>
            <a:off x="1558345" y="6400799"/>
            <a:ext cx="5743977" cy="367048"/>
          </a:xfrm>
          <a:prstGeom prst="rect">
            <a:avLst/>
          </a:prstGeom>
          <a:noFill/>
        </p:spPr>
        <p:txBody>
          <a:bodyPr wrap="square" rtlCol="0">
            <a:spAutoFit/>
          </a:bodyPr>
          <a:lstStyle/>
          <a:p>
            <a:pPr algn="ctr"/>
            <a:r>
              <a:rPr lang="en-US" dirty="0"/>
              <a:t>http://epswww.unm.edu/iom/SIMSgear.html</a:t>
            </a:r>
          </a:p>
        </p:txBody>
      </p:sp>
      <p:sp>
        <p:nvSpPr>
          <p:cNvPr id="10" name="TextBox 9"/>
          <p:cNvSpPr txBox="1"/>
          <p:nvPr/>
        </p:nvSpPr>
        <p:spPr>
          <a:xfrm>
            <a:off x="6299200" y="1262744"/>
            <a:ext cx="2496457" cy="1569660"/>
          </a:xfrm>
          <a:prstGeom prst="rect">
            <a:avLst/>
          </a:prstGeom>
          <a:noFill/>
        </p:spPr>
        <p:txBody>
          <a:bodyPr wrap="square" rtlCol="0">
            <a:spAutoFit/>
          </a:bodyPr>
          <a:lstStyle/>
          <a:p>
            <a:r>
              <a:rPr lang="en-US" sz="2400" dirty="0" smtClean="0"/>
              <a:t>sample holder with Cu grid masking an Al backing</a:t>
            </a:r>
            <a:endParaRPr lang="en-US" sz="2400" dirty="0"/>
          </a:p>
        </p:txBody>
      </p:sp>
      <p:sp>
        <p:nvSpPr>
          <p:cNvPr id="11" name="TextBox 10"/>
          <p:cNvSpPr txBox="1"/>
          <p:nvPr/>
        </p:nvSpPr>
        <p:spPr>
          <a:xfrm>
            <a:off x="6299199" y="4035650"/>
            <a:ext cx="2496457" cy="1938992"/>
          </a:xfrm>
          <a:prstGeom prst="rect">
            <a:avLst/>
          </a:prstGeom>
          <a:noFill/>
        </p:spPr>
        <p:txBody>
          <a:bodyPr wrap="square" rtlCol="0">
            <a:spAutoFit/>
          </a:bodyPr>
          <a:lstStyle/>
          <a:p>
            <a:r>
              <a:rPr lang="en-US" sz="2400" dirty="0" smtClean="0"/>
              <a:t>channel plate secondary ion image of </a:t>
            </a:r>
            <a:r>
              <a:rPr lang="en-US" sz="2400" baseline="30000" dirty="0" smtClean="0"/>
              <a:t>27</a:t>
            </a:r>
            <a:r>
              <a:rPr lang="en-US" sz="2400" dirty="0" smtClean="0"/>
              <a:t>Al</a:t>
            </a:r>
            <a:r>
              <a:rPr lang="en-US" sz="2400" baseline="30000" dirty="0" smtClean="0"/>
              <a:t>+</a:t>
            </a:r>
            <a:r>
              <a:rPr lang="en-US" sz="2400" dirty="0" smtClean="0"/>
              <a:t>. Grid spacing is 25 microns.</a:t>
            </a:r>
            <a:endParaRPr lang="en-US" sz="2400" baseline="30000" dirty="0"/>
          </a:p>
        </p:txBody>
      </p:sp>
      <p:cxnSp>
        <p:nvCxnSpPr>
          <p:cNvPr id="3" name="Straight Arrow Connector 2"/>
          <p:cNvCxnSpPr/>
          <p:nvPr/>
        </p:nvCxnSpPr>
        <p:spPr>
          <a:xfrm flipV="1">
            <a:off x="3336758" y="962527"/>
            <a:ext cx="2245895" cy="16042"/>
          </a:xfrm>
          <a:prstGeom prst="straightConnector1">
            <a:avLst/>
          </a:prstGeom>
          <a:ln w="76200" cmpd="sng">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625516" y="1038156"/>
            <a:ext cx="1620252" cy="461665"/>
          </a:xfrm>
          <a:prstGeom prst="rect">
            <a:avLst/>
          </a:prstGeom>
          <a:noFill/>
        </p:spPr>
        <p:txBody>
          <a:bodyPr wrap="square" rtlCol="0">
            <a:spAutoFit/>
          </a:bodyPr>
          <a:lstStyle/>
          <a:p>
            <a:pPr algn="ctr"/>
            <a:r>
              <a:rPr lang="en-US" sz="2400" dirty="0" smtClean="0">
                <a:solidFill>
                  <a:schemeClr val="bg1"/>
                </a:solidFill>
              </a:rPr>
              <a:t>25 mm</a:t>
            </a:r>
            <a:endParaRPr lang="en-US" sz="2400" dirty="0">
              <a:solidFill>
                <a:schemeClr val="bg1"/>
              </a:solidFill>
            </a:endParaRPr>
          </a:p>
        </p:txBody>
      </p:sp>
      <p:cxnSp>
        <p:nvCxnSpPr>
          <p:cNvPr id="6" name="Straight Arrow Connector 5"/>
          <p:cNvCxnSpPr/>
          <p:nvPr/>
        </p:nvCxnSpPr>
        <p:spPr>
          <a:xfrm flipV="1">
            <a:off x="4430333" y="2438400"/>
            <a:ext cx="0" cy="394004"/>
          </a:xfrm>
          <a:prstGeom prst="straightConnector1">
            <a:avLst/>
          </a:prstGeom>
          <a:ln w="5080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09474" y="2791327"/>
            <a:ext cx="1620252" cy="461665"/>
          </a:xfrm>
          <a:prstGeom prst="rect">
            <a:avLst/>
          </a:prstGeom>
          <a:noFill/>
        </p:spPr>
        <p:txBody>
          <a:bodyPr wrap="square" rtlCol="0">
            <a:spAutoFit/>
          </a:bodyPr>
          <a:lstStyle/>
          <a:p>
            <a:pPr algn="ctr"/>
            <a:r>
              <a:rPr lang="en-US" sz="2400" dirty="0" smtClean="0">
                <a:solidFill>
                  <a:schemeClr val="bg1"/>
                </a:solidFill>
              </a:rPr>
              <a:t>grid</a:t>
            </a:r>
            <a:endParaRPr lang="en-US" sz="2400" dirty="0">
              <a:solidFill>
                <a:schemeClr val="bg1"/>
              </a:solidFill>
            </a:endParaRPr>
          </a:p>
        </p:txBody>
      </p:sp>
    </p:spTree>
    <p:extLst>
      <p:ext uri="{BB962C8B-B14F-4D97-AF65-F5344CB8AC3E}">
        <p14:creationId xmlns:p14="http://schemas.microsoft.com/office/powerpoint/2010/main" val="437973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064"/>
            <a:ext cx="9144000" cy="627062"/>
          </a:xfrm>
        </p:spPr>
        <p:txBody>
          <a:bodyPr>
            <a:noAutofit/>
          </a:bodyPr>
          <a:lstStyle/>
          <a:p>
            <a:r>
              <a:rPr lang="en-US" sz="2300" b="1" dirty="0" smtClean="0"/>
              <a:t>Spot size vs. primary ion beam intensity vs. analytical precision</a:t>
            </a:r>
            <a:endParaRPr lang="en-US" sz="2300" b="1" dirty="0"/>
          </a:p>
        </p:txBody>
      </p:sp>
      <p:cxnSp>
        <p:nvCxnSpPr>
          <p:cNvPr id="48" name="Straight Connector 47"/>
          <p:cNvCxnSpPr/>
          <p:nvPr/>
        </p:nvCxnSpPr>
        <p:spPr>
          <a:xfrm>
            <a:off x="455613" y="463797"/>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descr="Screen Shot 2013-06-23 at 8.24.1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4086" y="797775"/>
            <a:ext cx="2743200" cy="2734998"/>
          </a:xfrm>
          <a:prstGeom prst="rect">
            <a:avLst/>
          </a:prstGeom>
        </p:spPr>
      </p:pic>
      <p:pic>
        <p:nvPicPr>
          <p:cNvPr id="45" name="Picture 44"/>
          <p:cNvPicPr>
            <a:picLocks noChangeAspect="1"/>
          </p:cNvPicPr>
          <p:nvPr/>
        </p:nvPicPr>
        <p:blipFill rotWithShape="1">
          <a:blip r:embed="rId4" cstate="email">
            <a:extLst>
              <a:ext uri="{28A0092B-C50C-407E-A947-70E740481C1C}">
                <a14:useLocalDpi xmlns:a14="http://schemas.microsoft.com/office/drawing/2010/main"/>
              </a:ext>
            </a:extLst>
          </a:blip>
          <a:srcRect l="53879" t="58530" r="4744" b="2925"/>
          <a:stretch/>
        </p:blipFill>
        <p:spPr>
          <a:xfrm>
            <a:off x="514351" y="848389"/>
            <a:ext cx="4196823" cy="2651760"/>
          </a:xfrm>
          <a:prstGeom prst="rect">
            <a:avLst/>
          </a:prstGeom>
        </p:spPr>
      </p:pic>
      <p:sp>
        <p:nvSpPr>
          <p:cNvPr id="9" name="TextBox 8"/>
          <p:cNvSpPr txBox="1"/>
          <p:nvPr/>
        </p:nvSpPr>
        <p:spPr>
          <a:xfrm>
            <a:off x="830706" y="502544"/>
            <a:ext cx="3736532" cy="369332"/>
          </a:xfrm>
          <a:prstGeom prst="rect">
            <a:avLst/>
          </a:prstGeom>
          <a:noFill/>
        </p:spPr>
        <p:txBody>
          <a:bodyPr wrap="none" rtlCol="0">
            <a:spAutoFit/>
          </a:bodyPr>
          <a:lstStyle/>
          <a:p>
            <a:r>
              <a:rPr lang="en-US" dirty="0" smtClean="0"/>
              <a:t>Cs+ primary beam 10-15 µm spots</a:t>
            </a:r>
            <a:endParaRPr lang="en-US" dirty="0"/>
          </a:p>
        </p:txBody>
      </p:sp>
      <p:sp>
        <p:nvSpPr>
          <p:cNvPr id="17" name="TextBox 16"/>
          <p:cNvSpPr txBox="1"/>
          <p:nvPr/>
        </p:nvSpPr>
        <p:spPr>
          <a:xfrm>
            <a:off x="5245100" y="3475863"/>
            <a:ext cx="3378812" cy="276999"/>
          </a:xfrm>
          <a:prstGeom prst="rect">
            <a:avLst/>
          </a:prstGeom>
          <a:noFill/>
        </p:spPr>
        <p:txBody>
          <a:bodyPr wrap="none" rtlCol="0">
            <a:spAutoFit/>
          </a:bodyPr>
          <a:lstStyle/>
          <a:p>
            <a:r>
              <a:rPr lang="en-US" sz="1200" i="1" dirty="0" smtClean="0"/>
              <a:t>Comet sample return; Nakashima et al. (2012)</a:t>
            </a:r>
            <a:endParaRPr lang="en-US" sz="1200" i="1" dirty="0"/>
          </a:p>
        </p:txBody>
      </p:sp>
      <p:sp>
        <p:nvSpPr>
          <p:cNvPr id="47" name="TextBox 46"/>
          <p:cNvSpPr txBox="1"/>
          <p:nvPr/>
        </p:nvSpPr>
        <p:spPr>
          <a:xfrm>
            <a:off x="5199506" y="502538"/>
            <a:ext cx="3479776" cy="369332"/>
          </a:xfrm>
          <a:prstGeom prst="rect">
            <a:avLst/>
          </a:prstGeom>
          <a:noFill/>
        </p:spPr>
        <p:txBody>
          <a:bodyPr wrap="none" rtlCol="0">
            <a:spAutoFit/>
          </a:bodyPr>
          <a:lstStyle/>
          <a:p>
            <a:r>
              <a:rPr lang="en-US" dirty="0" smtClean="0"/>
              <a:t>Cs+ primary beam 1-2 µm spots</a:t>
            </a:r>
            <a:endParaRPr lang="en-US" dirty="0"/>
          </a:p>
        </p:txBody>
      </p:sp>
      <p:sp>
        <p:nvSpPr>
          <p:cNvPr id="53" name="TextBox 52"/>
          <p:cNvSpPr txBox="1"/>
          <p:nvPr/>
        </p:nvSpPr>
        <p:spPr>
          <a:xfrm>
            <a:off x="501650" y="3489099"/>
            <a:ext cx="2546477" cy="276999"/>
          </a:xfrm>
          <a:prstGeom prst="rect">
            <a:avLst/>
          </a:prstGeom>
          <a:noFill/>
        </p:spPr>
        <p:txBody>
          <a:bodyPr wrap="none" rtlCol="0">
            <a:spAutoFit/>
          </a:bodyPr>
          <a:lstStyle/>
          <a:p>
            <a:r>
              <a:rPr lang="en-US" sz="1200" i="1" dirty="0" smtClean="0"/>
              <a:t>Foraminifera; </a:t>
            </a:r>
            <a:r>
              <a:rPr lang="en-US" sz="1200" i="1" dirty="0" err="1" smtClean="0"/>
              <a:t>Kozdon</a:t>
            </a:r>
            <a:r>
              <a:rPr lang="en-US" sz="1200" i="1" dirty="0" smtClean="0"/>
              <a:t> et al. (2011)</a:t>
            </a:r>
            <a:endParaRPr lang="en-US" sz="1200" i="1" dirty="0"/>
          </a:p>
        </p:txBody>
      </p:sp>
      <p:sp>
        <p:nvSpPr>
          <p:cNvPr id="23" name="TextBox 22"/>
          <p:cNvSpPr txBox="1"/>
          <p:nvPr/>
        </p:nvSpPr>
        <p:spPr>
          <a:xfrm>
            <a:off x="482600" y="3810622"/>
            <a:ext cx="4566424" cy="747897"/>
          </a:xfrm>
          <a:prstGeom prst="rect">
            <a:avLst/>
          </a:prstGeom>
          <a:noFill/>
        </p:spPr>
        <p:txBody>
          <a:bodyPr wrap="none" rtlCol="0">
            <a:spAutoFit/>
          </a:bodyPr>
          <a:lstStyle/>
          <a:p>
            <a:pPr>
              <a:lnSpc>
                <a:spcPct val="120000"/>
              </a:lnSpc>
            </a:pPr>
            <a:r>
              <a:rPr lang="en-US" dirty="0" smtClean="0"/>
              <a:t>Primary Ion intensity </a:t>
            </a:r>
            <a:r>
              <a:rPr lang="en-US" dirty="0" smtClean="0">
                <a:solidFill>
                  <a:srgbClr val="0000FF"/>
                </a:solidFill>
              </a:rPr>
              <a:t>~ 2 </a:t>
            </a:r>
            <a:r>
              <a:rPr lang="en-US" dirty="0" err="1" smtClean="0">
                <a:solidFill>
                  <a:srgbClr val="0000FF"/>
                </a:solidFill>
              </a:rPr>
              <a:t>nA</a:t>
            </a:r>
            <a:endParaRPr lang="en-US" dirty="0" smtClean="0">
              <a:solidFill>
                <a:srgbClr val="0000FF"/>
              </a:solidFill>
            </a:endParaRPr>
          </a:p>
          <a:p>
            <a:pPr algn="r">
              <a:lnSpc>
                <a:spcPct val="120000"/>
              </a:lnSpc>
            </a:pPr>
            <a:r>
              <a:rPr lang="en-US" dirty="0" smtClean="0">
                <a:solidFill>
                  <a:srgbClr val="000000"/>
                </a:solidFill>
              </a:rPr>
              <a:t>Precisions of oxygen isotope ratios </a:t>
            </a:r>
            <a:r>
              <a:rPr lang="en-US" dirty="0" smtClean="0">
                <a:solidFill>
                  <a:srgbClr val="0000FF"/>
                </a:solidFill>
              </a:rPr>
              <a:t>~ 0.3‰</a:t>
            </a:r>
            <a:endParaRPr lang="en-US" dirty="0">
              <a:solidFill>
                <a:srgbClr val="0000FF"/>
              </a:solidFill>
            </a:endParaRPr>
          </a:p>
        </p:txBody>
      </p:sp>
      <p:cxnSp>
        <p:nvCxnSpPr>
          <p:cNvPr id="34" name="Straight Arrow Connector 33"/>
          <p:cNvCxnSpPr/>
          <p:nvPr/>
        </p:nvCxnSpPr>
        <p:spPr>
          <a:xfrm>
            <a:off x="5003800" y="4298856"/>
            <a:ext cx="2082800" cy="0"/>
          </a:xfrm>
          <a:prstGeom prst="straightConnector1">
            <a:avLst/>
          </a:prstGeom>
          <a:ln w="19050" cmpd="sng">
            <a:solidFill>
              <a:srgbClr val="0000FF"/>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867150" y="3994597"/>
            <a:ext cx="3219450" cy="0"/>
          </a:xfrm>
          <a:prstGeom prst="straightConnector1">
            <a:avLst/>
          </a:prstGeom>
          <a:ln w="19050" cmpd="sng">
            <a:solidFill>
              <a:srgbClr val="0000FF"/>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277100" y="3784866"/>
            <a:ext cx="813256" cy="747897"/>
          </a:xfrm>
          <a:prstGeom prst="rect">
            <a:avLst/>
          </a:prstGeom>
          <a:noFill/>
        </p:spPr>
        <p:txBody>
          <a:bodyPr wrap="none" rtlCol="0">
            <a:spAutoFit/>
          </a:bodyPr>
          <a:lstStyle/>
          <a:p>
            <a:pPr>
              <a:lnSpc>
                <a:spcPct val="120000"/>
              </a:lnSpc>
            </a:pPr>
            <a:r>
              <a:rPr lang="en-US" dirty="0" smtClean="0">
                <a:solidFill>
                  <a:srgbClr val="FF0000"/>
                </a:solidFill>
              </a:rPr>
              <a:t>3 </a:t>
            </a:r>
            <a:r>
              <a:rPr lang="en-US" dirty="0" err="1" smtClean="0">
                <a:solidFill>
                  <a:srgbClr val="FF0000"/>
                </a:solidFill>
              </a:rPr>
              <a:t>pA</a:t>
            </a:r>
            <a:endParaRPr lang="en-US" dirty="0" smtClean="0">
              <a:solidFill>
                <a:srgbClr val="FF0000"/>
              </a:solidFill>
            </a:endParaRPr>
          </a:p>
          <a:p>
            <a:pPr>
              <a:lnSpc>
                <a:spcPct val="120000"/>
              </a:lnSpc>
            </a:pPr>
            <a:r>
              <a:rPr lang="en-US" dirty="0" smtClean="0">
                <a:solidFill>
                  <a:srgbClr val="FF0000"/>
                </a:solidFill>
              </a:rPr>
              <a:t>1-2 ‰</a:t>
            </a:r>
            <a:endParaRPr lang="en-US" dirty="0">
              <a:solidFill>
                <a:srgbClr val="FF0000"/>
              </a:solidFill>
            </a:endParaRPr>
          </a:p>
        </p:txBody>
      </p:sp>
      <p:sp>
        <p:nvSpPr>
          <p:cNvPr id="3" name="TextBox 2"/>
          <p:cNvSpPr txBox="1"/>
          <p:nvPr/>
        </p:nvSpPr>
        <p:spPr>
          <a:xfrm>
            <a:off x="455613" y="5769136"/>
            <a:ext cx="8405052" cy="923330"/>
          </a:xfrm>
          <a:prstGeom prst="rect">
            <a:avLst/>
          </a:prstGeom>
          <a:noFill/>
        </p:spPr>
        <p:txBody>
          <a:bodyPr wrap="square" rtlCol="0">
            <a:spAutoFit/>
          </a:bodyPr>
          <a:lstStyle/>
          <a:p>
            <a:r>
              <a:rPr lang="en-US" dirty="0" smtClean="0"/>
              <a:t>*It is critical to determine how large of a spot size you can accommodate when analyzing regions in samples by SIMS!!</a:t>
            </a:r>
          </a:p>
          <a:p>
            <a:r>
              <a:rPr lang="en-US" dirty="0" smtClean="0"/>
              <a:t>**Often SEM and EPMA are used to determine such sample characteristics.</a:t>
            </a:r>
            <a:endParaRPr lang="en-US" dirty="0"/>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9292" y="4559229"/>
            <a:ext cx="5944872" cy="1144806"/>
          </a:xfrm>
          <a:prstGeom prst="rect">
            <a:avLst/>
          </a:prstGeom>
        </p:spPr>
      </p:pic>
    </p:spTree>
    <p:extLst>
      <p:ext uri="{BB962C8B-B14F-4D97-AF65-F5344CB8AC3E}">
        <p14:creationId xmlns:p14="http://schemas.microsoft.com/office/powerpoint/2010/main" val="346953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Secondary Ion Mass Spectrometer (SIMS)</a:t>
            </a:r>
            <a:endParaRPr lang="en-US" b="1" dirty="0"/>
          </a:p>
        </p:txBody>
      </p:sp>
      <p:cxnSp>
        <p:nvCxnSpPr>
          <p:cNvPr id="48" name="Straight Connector 47"/>
          <p:cNvCxnSpPr/>
          <p:nvPr/>
        </p:nvCxnSpPr>
        <p:spPr>
          <a:xfrm>
            <a:off x="455613" y="927441"/>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918014" y="2246858"/>
            <a:ext cx="4967394" cy="3353806"/>
            <a:chOff x="363081" y="1272148"/>
            <a:chExt cx="5730178" cy="3868810"/>
          </a:xfrm>
        </p:grpSpPr>
        <p:sp>
          <p:nvSpPr>
            <p:cNvPr id="12" name="Rectangle 11"/>
            <p:cNvSpPr/>
            <p:nvPr/>
          </p:nvSpPr>
          <p:spPr>
            <a:xfrm>
              <a:off x="1723334" y="4489654"/>
              <a:ext cx="882950" cy="304862"/>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t>
              </a:r>
              <a:r>
                <a:rPr lang="en-US" sz="1400" dirty="0" smtClean="0"/>
                <a:t>10kV</a:t>
              </a:r>
              <a:endParaRPr lang="en-US" sz="1400" dirty="0"/>
            </a:p>
          </p:txBody>
        </p:sp>
        <p:grpSp>
          <p:nvGrpSpPr>
            <p:cNvPr id="20" name="Group 19"/>
            <p:cNvGrpSpPr/>
            <p:nvPr/>
          </p:nvGrpSpPr>
          <p:grpSpPr>
            <a:xfrm>
              <a:off x="2105160" y="2880772"/>
              <a:ext cx="98619" cy="1591057"/>
              <a:chOff x="2305124" y="3226929"/>
              <a:chExt cx="133276" cy="2150197"/>
            </a:xfrm>
          </p:grpSpPr>
          <p:cxnSp>
            <p:nvCxnSpPr>
              <p:cNvPr id="16" name="Straight Arrow Connector 15"/>
              <p:cNvCxnSpPr/>
              <p:nvPr/>
            </p:nvCxnSpPr>
            <p:spPr>
              <a:xfrm flipV="1">
                <a:off x="2438400" y="3226929"/>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71763" y="3226930"/>
                <a:ext cx="0" cy="2150195"/>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305124" y="3226930"/>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306215" y="2345360"/>
              <a:ext cx="915554" cy="2144294"/>
              <a:chOff x="1220050" y="2536101"/>
              <a:chExt cx="1237304" cy="2897856"/>
            </a:xfrm>
          </p:grpSpPr>
          <p:cxnSp>
            <p:nvCxnSpPr>
              <p:cNvPr id="7" name="Straight Arrow Connector 6"/>
              <p:cNvCxnSpPr/>
              <p:nvPr/>
            </p:nvCxnSpPr>
            <p:spPr>
              <a:xfrm>
                <a:off x="1284905"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220050"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44971"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286218" y="3509900"/>
              <a:ext cx="1835409" cy="355039"/>
            </a:xfrm>
            <a:prstGeom prst="rect">
              <a:avLst/>
            </a:prstGeom>
            <a:noFill/>
            <a:ln>
              <a:noFill/>
            </a:ln>
          </p:spPr>
          <p:txBody>
            <a:bodyPr wrap="square" rtlCol="0">
              <a:spAutoFit/>
            </a:bodyPr>
            <a:lstStyle/>
            <a:p>
              <a:r>
                <a:rPr lang="en-US" sz="1400" dirty="0" smtClean="0">
                  <a:solidFill>
                    <a:srgbClr val="0000FF"/>
                  </a:solidFill>
                </a:rPr>
                <a:t>Secondary Ion</a:t>
              </a:r>
              <a:endParaRPr lang="en-US" sz="1400" dirty="0">
                <a:solidFill>
                  <a:srgbClr val="0000FF"/>
                </a:solidFill>
              </a:endParaRPr>
            </a:p>
          </p:txBody>
        </p:sp>
        <p:sp>
          <p:nvSpPr>
            <p:cNvPr id="22" name="TextBox 21"/>
            <p:cNvSpPr txBox="1"/>
            <p:nvPr/>
          </p:nvSpPr>
          <p:spPr>
            <a:xfrm>
              <a:off x="363081" y="1701631"/>
              <a:ext cx="1594502" cy="603565"/>
            </a:xfrm>
            <a:prstGeom prst="rect">
              <a:avLst/>
            </a:prstGeom>
            <a:noFill/>
            <a:ln>
              <a:noFill/>
            </a:ln>
          </p:spPr>
          <p:txBody>
            <a:bodyPr wrap="none" rtlCol="0">
              <a:spAutoFit/>
            </a:bodyPr>
            <a:lstStyle/>
            <a:p>
              <a:r>
                <a:rPr lang="en-US" sz="1400" dirty="0" smtClean="0">
                  <a:solidFill>
                    <a:srgbClr val="FF0000"/>
                  </a:solidFill>
                </a:rPr>
                <a:t>Primary Ion</a:t>
              </a:r>
            </a:p>
            <a:p>
              <a:r>
                <a:rPr lang="en-US" sz="1400" dirty="0" smtClean="0">
                  <a:solidFill>
                    <a:srgbClr val="FF0000"/>
                  </a:solidFill>
                </a:rPr>
                <a:t>(+</a:t>
              </a:r>
              <a:r>
                <a:rPr lang="en-US" sz="1400" dirty="0">
                  <a:solidFill>
                    <a:srgbClr val="FF0000"/>
                  </a:solidFill>
                </a:rPr>
                <a:t>10kV/</a:t>
              </a:r>
              <a:r>
                <a:rPr lang="en-US" sz="1400" dirty="0" smtClean="0">
                  <a:solidFill>
                    <a:srgbClr val="FF0000"/>
                  </a:solidFill>
                </a:rPr>
                <a:t>−13kV)</a:t>
              </a:r>
              <a:endParaRPr lang="en-US" sz="1400" dirty="0">
                <a:solidFill>
                  <a:srgbClr val="FF0000"/>
                </a:solidFill>
              </a:endParaRPr>
            </a:p>
          </p:txBody>
        </p:sp>
        <p:sp>
          <p:nvSpPr>
            <p:cNvPr id="35" name="Block Arc 34"/>
            <p:cNvSpPr/>
            <p:nvPr/>
          </p:nvSpPr>
          <p:spPr>
            <a:xfrm>
              <a:off x="1848459" y="1663964"/>
              <a:ext cx="2470763"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7" name="Block Arc 36"/>
            <p:cNvSpPr/>
            <p:nvPr/>
          </p:nvSpPr>
          <p:spPr>
            <a:xfrm rot="5400000">
              <a:off x="3243637" y="1670544"/>
              <a:ext cx="2452227"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38" name="TextBox 37"/>
            <p:cNvSpPr txBox="1"/>
            <p:nvPr/>
          </p:nvSpPr>
          <p:spPr>
            <a:xfrm>
              <a:off x="4094956" y="1297990"/>
              <a:ext cx="1998303" cy="355039"/>
            </a:xfrm>
            <a:prstGeom prst="rect">
              <a:avLst/>
            </a:prstGeom>
            <a:noFill/>
          </p:spPr>
          <p:txBody>
            <a:bodyPr wrap="square" rtlCol="0">
              <a:spAutoFit/>
            </a:bodyPr>
            <a:lstStyle/>
            <a:p>
              <a:pPr algn="ctr"/>
              <a:r>
                <a:rPr lang="en-US" sz="1400" dirty="0" smtClean="0">
                  <a:solidFill>
                    <a:schemeClr val="tx1"/>
                  </a:solidFill>
                </a:rPr>
                <a:t>Magnetic Field</a:t>
              </a:r>
            </a:p>
          </p:txBody>
        </p:sp>
        <p:sp>
          <p:nvSpPr>
            <p:cNvPr id="39" name="TextBox 38"/>
            <p:cNvSpPr txBox="1"/>
            <p:nvPr/>
          </p:nvSpPr>
          <p:spPr>
            <a:xfrm>
              <a:off x="1678046" y="1272148"/>
              <a:ext cx="2184527" cy="355039"/>
            </a:xfrm>
            <a:prstGeom prst="rect">
              <a:avLst/>
            </a:prstGeom>
            <a:noFill/>
          </p:spPr>
          <p:txBody>
            <a:bodyPr wrap="square" rtlCol="0">
              <a:spAutoFit/>
            </a:bodyPr>
            <a:lstStyle/>
            <a:p>
              <a:pPr algn="ctr"/>
              <a:r>
                <a:rPr lang="en-US" sz="1400" dirty="0" smtClean="0">
                  <a:solidFill>
                    <a:schemeClr val="tx1"/>
                  </a:solidFill>
                </a:rPr>
                <a:t>Electrostatic Field</a:t>
              </a:r>
            </a:p>
          </p:txBody>
        </p:sp>
        <p:grpSp>
          <p:nvGrpSpPr>
            <p:cNvPr id="44" name="Group 43"/>
            <p:cNvGrpSpPr/>
            <p:nvPr/>
          </p:nvGrpSpPr>
          <p:grpSpPr>
            <a:xfrm>
              <a:off x="5165291" y="3030721"/>
              <a:ext cx="482561" cy="1041277"/>
              <a:chOff x="6564374" y="3886986"/>
              <a:chExt cx="368977" cy="1407210"/>
            </a:xfrm>
            <a:effectLst/>
          </p:grpSpPr>
          <p:cxnSp>
            <p:nvCxnSpPr>
              <p:cNvPr id="42" name="Straight Arrow Connector 41"/>
              <p:cNvCxnSpPr/>
              <p:nvPr/>
            </p:nvCxnSpPr>
            <p:spPr>
              <a:xfrm flipH="1">
                <a:off x="6564374" y="3886986"/>
                <a:ext cx="67771" cy="1407210"/>
              </a:xfrm>
              <a:prstGeom prst="straightConnector1">
                <a:avLst/>
              </a:prstGeom>
              <a:ln w="57150" cmpd="sng">
                <a:solidFill>
                  <a:srgbClr val="FF6600"/>
                </a:solidFill>
                <a:headEnd type="none"/>
                <a:tailEnd type="triangle"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835459" y="3886986"/>
                <a:ext cx="97892" cy="1407210"/>
              </a:xfrm>
              <a:prstGeom prst="straightConnector1">
                <a:avLst/>
              </a:prstGeom>
              <a:ln w="57150" cmpd="sng">
                <a:solidFill>
                  <a:srgbClr val="800080"/>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2783815" y="2589034"/>
              <a:ext cx="2017801" cy="603565"/>
            </a:xfrm>
            <a:prstGeom prst="rect">
              <a:avLst/>
            </a:prstGeom>
            <a:noFill/>
            <a:ln>
              <a:solidFill>
                <a:schemeClr val="tx1"/>
              </a:solidFill>
            </a:ln>
          </p:spPr>
          <p:txBody>
            <a:bodyPr wrap="none" rtlCol="0">
              <a:spAutoFit/>
            </a:bodyPr>
            <a:lstStyle/>
            <a:p>
              <a:pPr algn="ctr"/>
              <a:r>
                <a:rPr lang="en-US" sz="1400" dirty="0" smtClean="0"/>
                <a:t>Double focusing</a:t>
              </a:r>
            </a:p>
            <a:p>
              <a:pPr algn="ctr"/>
              <a:r>
                <a:rPr lang="en-US" sz="1400" dirty="0" smtClean="0"/>
                <a:t>Mass Spectrometer</a:t>
              </a:r>
              <a:endParaRPr lang="en-US" sz="1400" dirty="0"/>
            </a:p>
          </p:txBody>
        </p:sp>
        <p:sp>
          <p:nvSpPr>
            <p:cNvPr id="51" name="TextBox 50"/>
            <p:cNvSpPr txBox="1"/>
            <p:nvPr/>
          </p:nvSpPr>
          <p:spPr>
            <a:xfrm>
              <a:off x="5438447" y="4148042"/>
              <a:ext cx="527693" cy="355039"/>
            </a:xfrm>
            <a:prstGeom prst="rect">
              <a:avLst/>
            </a:prstGeom>
            <a:noFill/>
          </p:spPr>
          <p:txBody>
            <a:bodyPr wrap="none" rtlCol="0">
              <a:spAutoFit/>
            </a:bodyPr>
            <a:lstStyle/>
            <a:p>
              <a:r>
                <a:rPr lang="en-US" sz="1400" b="1" baseline="30000" dirty="0" smtClean="0">
                  <a:solidFill>
                    <a:srgbClr val="800080"/>
                  </a:solidFill>
                </a:rPr>
                <a:t>18</a:t>
              </a:r>
              <a:r>
                <a:rPr lang="en-US" sz="1400" b="1" dirty="0" smtClean="0">
                  <a:solidFill>
                    <a:srgbClr val="800080"/>
                  </a:solidFill>
                </a:rPr>
                <a:t>O</a:t>
              </a:r>
              <a:endParaRPr lang="en-US" sz="1400" b="1" dirty="0">
                <a:solidFill>
                  <a:srgbClr val="800080"/>
                </a:solidFill>
              </a:endParaRPr>
            </a:p>
          </p:txBody>
        </p:sp>
        <p:sp>
          <p:nvSpPr>
            <p:cNvPr id="52" name="TextBox 51"/>
            <p:cNvSpPr txBox="1"/>
            <p:nvPr/>
          </p:nvSpPr>
          <p:spPr>
            <a:xfrm>
              <a:off x="4859355" y="4148042"/>
              <a:ext cx="527693" cy="355039"/>
            </a:xfrm>
            <a:prstGeom prst="rect">
              <a:avLst/>
            </a:prstGeom>
            <a:noFill/>
          </p:spPr>
          <p:txBody>
            <a:bodyPr wrap="none" rtlCol="0">
              <a:spAutoFit/>
            </a:bodyPr>
            <a:lstStyle/>
            <a:p>
              <a:r>
                <a:rPr lang="en-US" sz="1400" b="1" baseline="30000" dirty="0" smtClean="0">
                  <a:solidFill>
                    <a:srgbClr val="FF6600"/>
                  </a:solidFill>
                </a:rPr>
                <a:t>16</a:t>
              </a:r>
              <a:r>
                <a:rPr lang="en-US" sz="1400" b="1" dirty="0" smtClean="0">
                  <a:solidFill>
                    <a:srgbClr val="FF6600"/>
                  </a:solidFill>
                </a:rPr>
                <a:t>O</a:t>
              </a:r>
              <a:endParaRPr lang="en-US" sz="1400" b="1" dirty="0">
                <a:solidFill>
                  <a:srgbClr val="FF6600"/>
                </a:solidFill>
              </a:endParaRPr>
            </a:p>
          </p:txBody>
        </p:sp>
        <p:sp>
          <p:nvSpPr>
            <p:cNvPr id="26" name="TextBox 25"/>
            <p:cNvSpPr txBox="1"/>
            <p:nvPr/>
          </p:nvSpPr>
          <p:spPr>
            <a:xfrm>
              <a:off x="4727163" y="4785919"/>
              <a:ext cx="1352811" cy="355039"/>
            </a:xfrm>
            <a:prstGeom prst="rect">
              <a:avLst/>
            </a:prstGeom>
            <a:noFill/>
            <a:ln>
              <a:solidFill>
                <a:schemeClr val="tx1"/>
              </a:solidFill>
            </a:ln>
          </p:spPr>
          <p:txBody>
            <a:bodyPr wrap="none" rtlCol="0">
              <a:spAutoFit/>
            </a:bodyPr>
            <a:lstStyle/>
            <a:p>
              <a:r>
                <a:rPr lang="en-US" sz="1400" dirty="0" smtClean="0"/>
                <a:t>Ion counters</a:t>
              </a:r>
              <a:endParaRPr lang="en-US" sz="1400" dirty="0"/>
            </a:p>
          </p:txBody>
        </p:sp>
        <p:cxnSp>
          <p:nvCxnSpPr>
            <p:cNvPr id="5" name="Straight Connector 4"/>
            <p:cNvCxnSpPr/>
            <p:nvPr/>
          </p:nvCxnSpPr>
          <p:spPr>
            <a:xfrm>
              <a:off x="5153551"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52640"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88685" y="4754658"/>
              <a:ext cx="1013127" cy="355039"/>
            </a:xfrm>
            <a:prstGeom prst="rect">
              <a:avLst/>
            </a:prstGeom>
            <a:noFill/>
            <a:ln>
              <a:noFill/>
            </a:ln>
          </p:spPr>
          <p:txBody>
            <a:bodyPr wrap="square" rtlCol="0">
              <a:spAutoFit/>
            </a:bodyPr>
            <a:lstStyle/>
            <a:p>
              <a:r>
                <a:rPr lang="en-US" sz="1400" dirty="0" smtClean="0">
                  <a:solidFill>
                    <a:srgbClr val="3366FF"/>
                  </a:solidFill>
                </a:rPr>
                <a:t>Sample</a:t>
              </a:r>
              <a:endParaRPr lang="en-US" sz="1400" dirty="0">
                <a:solidFill>
                  <a:srgbClr val="3366FF"/>
                </a:solidFill>
              </a:endParaRPr>
            </a:p>
          </p:txBody>
        </p:sp>
        <p:sp>
          <p:nvSpPr>
            <p:cNvPr id="8" name="Arc 7"/>
            <p:cNvSpPr/>
            <p:nvPr/>
          </p:nvSpPr>
          <p:spPr>
            <a:xfrm>
              <a:off x="2158305" y="2006900"/>
              <a:ext cx="1888514" cy="1753107"/>
            </a:xfrm>
            <a:prstGeom prst="arc">
              <a:avLst>
                <a:gd name="adj1" fmla="val 10746792"/>
                <a:gd name="adj2" fmla="val 16307625"/>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33" name="Arc 32"/>
            <p:cNvSpPr/>
            <p:nvPr/>
          </p:nvSpPr>
          <p:spPr>
            <a:xfrm>
              <a:off x="3500664" y="2006900"/>
              <a:ext cx="1888514" cy="1753107"/>
            </a:xfrm>
            <a:prstGeom prst="arc">
              <a:avLst>
                <a:gd name="adj1" fmla="val 16281981"/>
                <a:gd name="adj2" fmla="val 39818"/>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cxnSp>
          <p:nvCxnSpPr>
            <p:cNvPr id="10" name="Straight Arrow Connector 9"/>
            <p:cNvCxnSpPr>
              <a:stCxn id="8" idx="2"/>
              <a:endCxn id="37" idx="0"/>
            </p:cNvCxnSpPr>
            <p:nvPr/>
          </p:nvCxnSpPr>
          <p:spPr>
            <a:xfrm flipV="1">
              <a:off x="3130001" y="1998345"/>
              <a:ext cx="1339750" cy="8925"/>
            </a:xfrm>
            <a:prstGeom prst="straightConnector1">
              <a:avLst/>
            </a:prstGeom>
            <a:ln w="254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335288" y="4098699"/>
              <a:ext cx="758115" cy="355039"/>
            </a:xfrm>
            <a:prstGeom prst="rect">
              <a:avLst/>
            </a:prstGeom>
            <a:solidFill>
              <a:srgbClr val="FFFF00"/>
            </a:solidFill>
            <a:ln>
              <a:noFill/>
            </a:ln>
          </p:spPr>
          <p:txBody>
            <a:bodyPr wrap="square" rtlCol="0">
              <a:spAutoFit/>
            </a:bodyPr>
            <a:lstStyle/>
            <a:p>
              <a:r>
                <a:rPr lang="en-US" sz="1400" dirty="0" smtClean="0">
                  <a:solidFill>
                    <a:srgbClr val="0000FF"/>
                  </a:solidFill>
                </a:rPr>
                <a:t>E-gun</a:t>
              </a:r>
              <a:endParaRPr lang="en-US" sz="1400" dirty="0">
                <a:solidFill>
                  <a:srgbClr val="0000FF"/>
                </a:solidFill>
              </a:endParaRPr>
            </a:p>
          </p:txBody>
        </p:sp>
      </p:grpSp>
      <p:sp>
        <p:nvSpPr>
          <p:cNvPr id="31" name="Rectangle 30"/>
          <p:cNvSpPr/>
          <p:nvPr/>
        </p:nvSpPr>
        <p:spPr>
          <a:xfrm>
            <a:off x="1918014" y="2246858"/>
            <a:ext cx="5270734" cy="37374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400"/>
          </a:p>
        </p:txBody>
      </p:sp>
      <p:sp>
        <p:nvSpPr>
          <p:cNvPr id="46" name="TextBox 45"/>
          <p:cNvSpPr txBox="1"/>
          <p:nvPr/>
        </p:nvSpPr>
        <p:spPr>
          <a:xfrm>
            <a:off x="3534016" y="1746438"/>
            <a:ext cx="2605200" cy="427746"/>
          </a:xfrm>
          <a:prstGeom prst="rect">
            <a:avLst/>
          </a:prstGeom>
          <a:noFill/>
        </p:spPr>
        <p:txBody>
          <a:bodyPr wrap="none" rtlCol="0">
            <a:spAutoFit/>
          </a:bodyPr>
          <a:lstStyle/>
          <a:p>
            <a:pPr>
              <a:lnSpc>
                <a:spcPct val="120000"/>
              </a:lnSpc>
            </a:pPr>
            <a:r>
              <a:rPr lang="en-US" sz="2000" b="1" dirty="0" smtClean="0"/>
              <a:t>**Surface analysis**</a:t>
            </a:r>
          </a:p>
        </p:txBody>
      </p:sp>
      <p:sp>
        <p:nvSpPr>
          <p:cNvPr id="36" name="TextBox 35"/>
          <p:cNvSpPr txBox="1"/>
          <p:nvPr/>
        </p:nvSpPr>
        <p:spPr>
          <a:xfrm>
            <a:off x="2979072" y="5612498"/>
            <a:ext cx="3471401" cy="369332"/>
          </a:xfrm>
          <a:prstGeom prst="rect">
            <a:avLst/>
          </a:prstGeom>
          <a:noFill/>
        </p:spPr>
        <p:txBody>
          <a:bodyPr wrap="none" rtlCol="0">
            <a:spAutoFit/>
          </a:bodyPr>
          <a:lstStyle/>
          <a:p>
            <a:r>
              <a:rPr lang="en-US" b="1" dirty="0" smtClean="0"/>
              <a:t>Simplified Schematic of SIMS</a:t>
            </a:r>
            <a:endParaRPr lang="en-US" b="1" dirty="0"/>
          </a:p>
        </p:txBody>
      </p:sp>
      <p:sp>
        <p:nvSpPr>
          <p:cNvPr id="40" name="TextBox 39"/>
          <p:cNvSpPr txBox="1"/>
          <p:nvPr/>
        </p:nvSpPr>
        <p:spPr>
          <a:xfrm>
            <a:off x="232082" y="1212099"/>
            <a:ext cx="8670312" cy="461665"/>
          </a:xfrm>
          <a:prstGeom prst="rect">
            <a:avLst/>
          </a:prstGeom>
          <a:noFill/>
        </p:spPr>
        <p:txBody>
          <a:bodyPr wrap="none" rtlCol="0">
            <a:spAutoFit/>
          </a:bodyPr>
          <a:lstStyle/>
          <a:p>
            <a:r>
              <a:rPr lang="en-US" sz="2400" dirty="0" smtClean="0">
                <a:solidFill>
                  <a:srgbClr val="0000FF"/>
                </a:solidFill>
              </a:rPr>
              <a:t>Secondary ions are produced by the sputtering of primary ions</a:t>
            </a:r>
            <a:endParaRPr lang="en-US" sz="2400" dirty="0">
              <a:solidFill>
                <a:srgbClr val="0000FF"/>
              </a:solidFill>
            </a:endParaRPr>
          </a:p>
        </p:txBody>
      </p:sp>
      <p:sp>
        <p:nvSpPr>
          <p:cNvPr id="3" name="Rectangle 2"/>
          <p:cNvSpPr/>
          <p:nvPr/>
        </p:nvSpPr>
        <p:spPr>
          <a:xfrm>
            <a:off x="3585149" y="4674000"/>
            <a:ext cx="731461" cy="330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cxnSp>
        <p:nvCxnSpPr>
          <p:cNvPr id="6" name="Straight Arrow Connector 5"/>
          <p:cNvCxnSpPr/>
          <p:nvPr/>
        </p:nvCxnSpPr>
        <p:spPr>
          <a:xfrm flipH="1">
            <a:off x="6590131" y="3142390"/>
            <a:ext cx="905373"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495504" y="2554635"/>
            <a:ext cx="1406890" cy="1200329"/>
          </a:xfrm>
          <a:prstGeom prst="rect">
            <a:avLst/>
          </a:prstGeom>
          <a:noFill/>
        </p:spPr>
        <p:txBody>
          <a:bodyPr wrap="square" rtlCol="0">
            <a:spAutoFit/>
          </a:bodyPr>
          <a:lstStyle/>
          <a:p>
            <a:r>
              <a:rPr lang="en-US" sz="2400" dirty="0"/>
              <a:t>f</a:t>
            </a:r>
            <a:r>
              <a:rPr lang="en-US" sz="2400" dirty="0" smtClean="0"/>
              <a:t>ixed magnet strength</a:t>
            </a:r>
            <a:endParaRPr lang="en-US" sz="2400" dirty="0"/>
          </a:p>
        </p:txBody>
      </p:sp>
      <p:sp>
        <p:nvSpPr>
          <p:cNvPr id="11" name="TextBox 10"/>
          <p:cNvSpPr txBox="1"/>
          <p:nvPr/>
        </p:nvSpPr>
        <p:spPr>
          <a:xfrm>
            <a:off x="7289441" y="5047699"/>
            <a:ext cx="1715360" cy="1200329"/>
          </a:xfrm>
          <a:prstGeom prst="rect">
            <a:avLst/>
          </a:prstGeom>
          <a:noFill/>
        </p:spPr>
        <p:txBody>
          <a:bodyPr wrap="square" rtlCol="0">
            <a:spAutoFit/>
          </a:bodyPr>
          <a:lstStyle/>
          <a:p>
            <a:r>
              <a:rPr lang="en-US" sz="2400" dirty="0" smtClean="0"/>
              <a:t>“multi-collection mode”</a:t>
            </a:r>
            <a:endParaRPr lang="en-US" sz="2400" dirty="0"/>
          </a:p>
        </p:txBody>
      </p:sp>
    </p:spTree>
    <p:extLst>
      <p:ext uri="{BB962C8B-B14F-4D97-AF65-F5344CB8AC3E}">
        <p14:creationId xmlns:p14="http://schemas.microsoft.com/office/powerpoint/2010/main" val="10980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075709" y="552195"/>
            <a:ext cx="3748979" cy="792177"/>
            <a:chOff x="3075709" y="552195"/>
            <a:chExt cx="3748979" cy="792177"/>
          </a:xfrm>
        </p:grpSpPr>
        <p:cxnSp>
          <p:nvCxnSpPr>
            <p:cNvPr id="30" name="Straight Arrow Connector 29"/>
            <p:cNvCxnSpPr>
              <a:stCxn id="23" idx="3"/>
            </p:cNvCxnSpPr>
            <p:nvPr/>
          </p:nvCxnSpPr>
          <p:spPr>
            <a:xfrm>
              <a:off x="5991519" y="875361"/>
              <a:ext cx="833169"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3" idx="1"/>
            </p:cNvCxnSpPr>
            <p:nvPr/>
          </p:nvCxnSpPr>
          <p:spPr>
            <a:xfrm flipH="1">
              <a:off x="3075709" y="875361"/>
              <a:ext cx="601467"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77176" y="552195"/>
              <a:ext cx="2314343"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Double Focusing</a:t>
              </a:r>
            </a:p>
            <a:p>
              <a:pPr algn="ctr"/>
              <a:r>
                <a:rPr kumimoji="1" lang="en-US" altLang="ja-JP" b="1" dirty="0" smtClean="0">
                  <a:solidFill>
                    <a:srgbClr val="000000"/>
                  </a:solidFill>
                </a:rPr>
                <a:t>Mass Spectrometer</a:t>
              </a:r>
              <a:endParaRPr kumimoji="1" lang="ja-JP" altLang="en-US" b="1" dirty="0">
                <a:solidFill>
                  <a:srgbClr val="000000"/>
                </a:solidFill>
              </a:endParaRPr>
            </a:p>
          </p:txBody>
        </p:sp>
      </p:grpSp>
      <p:sp>
        <p:nvSpPr>
          <p:cNvPr id="8" name="TextBox 7"/>
          <p:cNvSpPr txBox="1"/>
          <p:nvPr/>
        </p:nvSpPr>
        <p:spPr>
          <a:xfrm>
            <a:off x="270456" y="-43306"/>
            <a:ext cx="8414757" cy="523220"/>
          </a:xfrm>
          <a:prstGeom prst="rect">
            <a:avLst/>
          </a:prstGeom>
          <a:noFill/>
        </p:spPr>
        <p:txBody>
          <a:bodyPr wrap="square" rtlCol="0">
            <a:spAutoFit/>
          </a:bodyPr>
          <a:lstStyle/>
          <a:p>
            <a:pPr algn="ctr"/>
            <a:r>
              <a:rPr lang="en-US" sz="2800" dirty="0" smtClean="0"/>
              <a:t>controlling mass resolution with the entrance slit</a:t>
            </a:r>
            <a:endParaRPr lang="en-US" sz="2800" dirty="0"/>
          </a:p>
        </p:txBody>
      </p:sp>
      <p:pic>
        <p:nvPicPr>
          <p:cNvPr id="4" name="Picture 2" descr="SIMS schematics - PDF.pdf"/>
          <p:cNvPicPr>
            <a:picLocks noChangeAspect="1"/>
          </p:cNvPicPr>
          <p:nvPr/>
        </p:nvPicPr>
        <p:blipFill>
          <a:blip r:embed="rId3" cstate="email">
            <a:extLst>
              <a:ext uri="{28A0092B-C50C-407E-A947-70E740481C1C}">
                <a14:useLocalDpi xmlns:a14="http://schemas.microsoft.com/office/drawing/2010/main"/>
              </a:ext>
            </a:extLst>
          </a:blip>
          <a:srcRect l="8202" t="4903" r="14833" b="50830"/>
          <a:stretch>
            <a:fillRect/>
          </a:stretch>
        </p:blipFill>
        <p:spPr bwMode="auto">
          <a:xfrm>
            <a:off x="460226" y="454154"/>
            <a:ext cx="8131372" cy="600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p:nvPr/>
        </p:nvSpPr>
        <p:spPr>
          <a:xfrm>
            <a:off x="7413625" y="4314606"/>
            <a:ext cx="1658937" cy="369332"/>
          </a:xfrm>
          <a:prstGeom prst="rect">
            <a:avLst/>
          </a:prstGeom>
          <a:solidFill>
            <a:srgbClr val="FF85FF"/>
          </a:solidFill>
          <a:ln w="12700" cmpd="sng">
            <a:solidFill>
              <a:srgbClr val="FF85FF"/>
            </a:solidFill>
          </a:ln>
        </p:spPr>
        <p:txBody>
          <a:bodyPr wrap="square" rtlCol="0">
            <a:spAutoFit/>
          </a:bodyPr>
          <a:lstStyle/>
          <a:p>
            <a:pPr algn="ctr"/>
            <a:r>
              <a:rPr kumimoji="1" lang="en-US" altLang="ja-JP" b="1" dirty="0" smtClean="0">
                <a:solidFill>
                  <a:srgbClr val="000000"/>
                </a:solidFill>
              </a:rPr>
              <a:t>Ion Detection</a:t>
            </a:r>
            <a:endParaRPr kumimoji="1" lang="ja-JP" altLang="en-US" b="1" dirty="0">
              <a:solidFill>
                <a:srgbClr val="000000"/>
              </a:solidFill>
            </a:endParaRPr>
          </a:p>
        </p:txBody>
      </p:sp>
      <p:sp>
        <p:nvSpPr>
          <p:cNvPr id="18" name="TextBox 17"/>
          <p:cNvSpPr txBox="1"/>
          <p:nvPr/>
        </p:nvSpPr>
        <p:spPr>
          <a:xfrm>
            <a:off x="3220808" y="5908432"/>
            <a:ext cx="3019689"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Sample &amp; Secondary Ions</a:t>
            </a:r>
          </a:p>
          <a:p>
            <a:pPr algn="ctr"/>
            <a:r>
              <a:rPr kumimoji="1" lang="en-US" altLang="ja-JP" b="1" dirty="0" smtClean="0">
                <a:solidFill>
                  <a:srgbClr val="000000"/>
                </a:solidFill>
              </a:rPr>
              <a:t>Electron Gun</a:t>
            </a:r>
            <a:endParaRPr kumimoji="1" lang="ja-JP" altLang="en-US" b="1" dirty="0">
              <a:solidFill>
                <a:srgbClr val="000000"/>
              </a:solidFill>
            </a:endParaRPr>
          </a:p>
        </p:txBody>
      </p:sp>
      <p:sp>
        <p:nvSpPr>
          <p:cNvPr id="27" name="TextBox 26"/>
          <p:cNvSpPr txBox="1"/>
          <p:nvPr/>
        </p:nvSpPr>
        <p:spPr>
          <a:xfrm>
            <a:off x="59776" y="1537555"/>
            <a:ext cx="1454695"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Primary Ion</a:t>
            </a:r>
          </a:p>
          <a:p>
            <a:pPr algn="ctr"/>
            <a:r>
              <a:rPr kumimoji="1" lang="en-US" altLang="ja-JP" b="1" dirty="0" smtClean="0">
                <a:solidFill>
                  <a:srgbClr val="000000"/>
                </a:solidFill>
              </a:rPr>
              <a:t>Sources</a:t>
            </a:r>
            <a:endParaRPr kumimoji="1" lang="ja-JP" altLang="en-US" b="1" dirty="0">
              <a:solidFill>
                <a:srgbClr val="000000"/>
              </a:solidFill>
            </a:endParaRPr>
          </a:p>
        </p:txBody>
      </p:sp>
      <p:sp>
        <p:nvSpPr>
          <p:cNvPr id="2" name="Oval 1"/>
          <p:cNvSpPr/>
          <p:nvPr/>
        </p:nvSpPr>
        <p:spPr>
          <a:xfrm>
            <a:off x="2962141" y="2768959"/>
            <a:ext cx="1390918" cy="734094"/>
          </a:xfrm>
          <a:prstGeom prst="ellipse">
            <a:avLst/>
          </a:prstGeom>
          <a:noFill/>
          <a:ln w="889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13" name="Oval 12"/>
          <p:cNvSpPr/>
          <p:nvPr/>
        </p:nvSpPr>
        <p:spPr>
          <a:xfrm>
            <a:off x="2868526" y="2610233"/>
            <a:ext cx="1584412" cy="1034487"/>
          </a:xfrm>
          <a:prstGeom prst="ellipse">
            <a:avLst/>
          </a:prstGeom>
          <a:noFill/>
          <a:ln w="889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14" name="TextBox 13"/>
          <p:cNvSpPr txBox="1"/>
          <p:nvPr/>
        </p:nvSpPr>
        <p:spPr>
          <a:xfrm>
            <a:off x="4678879" y="6502622"/>
            <a:ext cx="4506688" cy="369332"/>
          </a:xfrm>
          <a:prstGeom prst="rect">
            <a:avLst/>
          </a:prstGeom>
          <a:noFill/>
        </p:spPr>
        <p:txBody>
          <a:bodyPr wrap="square" rtlCol="0">
            <a:spAutoFit/>
          </a:bodyPr>
          <a:lstStyle/>
          <a:p>
            <a:r>
              <a:rPr lang="en-US" dirty="0" smtClean="0"/>
              <a:t>Total secondary ion travel distance: </a:t>
            </a:r>
            <a:r>
              <a:rPr lang="en-US" dirty="0" smtClean="0"/>
              <a:t>~10 m</a:t>
            </a:r>
            <a:endParaRPr lang="en-US" dirty="0"/>
          </a:p>
        </p:txBody>
      </p:sp>
    </p:spTree>
    <p:extLst>
      <p:ext uri="{BB962C8B-B14F-4D97-AF65-F5344CB8AC3E}">
        <p14:creationId xmlns:p14="http://schemas.microsoft.com/office/powerpoint/2010/main" val="3230086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756" y="2377229"/>
            <a:ext cx="5924997" cy="4492580"/>
          </a:xfrm>
          <a:prstGeom prst="rect">
            <a:avLst/>
          </a:prstGeom>
        </p:spPr>
      </p:pic>
      <p:sp>
        <p:nvSpPr>
          <p:cNvPr id="5" name="TextBox 4"/>
          <p:cNvSpPr txBox="1"/>
          <p:nvPr/>
        </p:nvSpPr>
        <p:spPr>
          <a:xfrm>
            <a:off x="0" y="115904"/>
            <a:ext cx="9144000" cy="1323439"/>
          </a:xfrm>
          <a:prstGeom prst="rect">
            <a:avLst/>
          </a:prstGeom>
          <a:noFill/>
        </p:spPr>
        <p:txBody>
          <a:bodyPr wrap="square" rtlCol="0">
            <a:spAutoFit/>
          </a:bodyPr>
          <a:lstStyle/>
          <a:p>
            <a:r>
              <a:rPr lang="en-US" sz="2000" dirty="0" smtClean="0"/>
              <a:t>Mass of </a:t>
            </a:r>
            <a:r>
              <a:rPr lang="en-US" sz="2000" baseline="30000" dirty="0" smtClean="0"/>
              <a:t>40</a:t>
            </a:r>
            <a:r>
              <a:rPr lang="en-US" sz="2000" dirty="0" smtClean="0"/>
              <a:t>Ca</a:t>
            </a:r>
            <a:r>
              <a:rPr lang="en-US" sz="2000" baseline="30000" dirty="0" smtClean="0"/>
              <a:t>16</a:t>
            </a:r>
            <a:r>
              <a:rPr lang="en-US" sz="2000" dirty="0" smtClean="0"/>
              <a:t>O: 55.93494 </a:t>
            </a:r>
            <a:r>
              <a:rPr lang="en-US" sz="2000" dirty="0" err="1" smtClean="0"/>
              <a:t>amu</a:t>
            </a:r>
            <a:r>
              <a:rPr lang="en-US" sz="2000" dirty="0" smtClean="0"/>
              <a:t>. Mass of </a:t>
            </a:r>
            <a:r>
              <a:rPr lang="en-US" sz="2000" baseline="30000" dirty="0" smtClean="0"/>
              <a:t>56</a:t>
            </a:r>
            <a:r>
              <a:rPr lang="en-US" sz="2000" dirty="0" smtClean="0"/>
              <a:t>Fe: 55.95750 </a:t>
            </a:r>
            <a:r>
              <a:rPr lang="en-US" sz="2000" dirty="0" err="1" smtClean="0"/>
              <a:t>amu</a:t>
            </a:r>
            <a:r>
              <a:rPr lang="en-US" sz="2000" dirty="0" smtClean="0"/>
              <a:t>. ΔM: 0.02256 </a:t>
            </a:r>
            <a:r>
              <a:rPr lang="en-US" sz="2000" dirty="0" err="1" smtClean="0"/>
              <a:t>amu</a:t>
            </a:r>
            <a:r>
              <a:rPr lang="en-US" sz="2000" dirty="0" smtClean="0"/>
              <a:t>.</a:t>
            </a:r>
            <a:endParaRPr lang="en-US" sz="2000" dirty="0"/>
          </a:p>
          <a:p>
            <a:r>
              <a:rPr lang="en-US" sz="2000" dirty="0" smtClean="0"/>
              <a:t>Mass resolving power = M/</a:t>
            </a:r>
            <a:r>
              <a:rPr lang="en-US" sz="2000" dirty="0"/>
              <a:t> </a:t>
            </a:r>
            <a:r>
              <a:rPr lang="en-US" sz="2000" dirty="0" smtClean="0"/>
              <a:t>ΔM. In this case, the minimum mass resolving power to distinguish the signals, 55.95750/0.02256 </a:t>
            </a:r>
            <a:r>
              <a:rPr lang="en-US" sz="2000" dirty="0" err="1" smtClean="0"/>
              <a:t>amu</a:t>
            </a:r>
            <a:r>
              <a:rPr lang="en-US" sz="2000" dirty="0" smtClean="0"/>
              <a:t> = 2480. </a:t>
            </a:r>
            <a:endParaRPr lang="en-US" sz="2000" dirty="0"/>
          </a:p>
        </p:txBody>
      </p:sp>
      <p:sp>
        <p:nvSpPr>
          <p:cNvPr id="6" name="TextBox 5"/>
          <p:cNvSpPr txBox="1"/>
          <p:nvPr/>
        </p:nvSpPr>
        <p:spPr>
          <a:xfrm>
            <a:off x="0" y="6558332"/>
            <a:ext cx="3198075" cy="292388"/>
          </a:xfrm>
          <a:prstGeom prst="rect">
            <a:avLst/>
          </a:prstGeom>
          <a:noFill/>
        </p:spPr>
        <p:txBody>
          <a:bodyPr wrap="square" rtlCol="0">
            <a:spAutoFit/>
          </a:bodyPr>
          <a:lstStyle/>
          <a:p>
            <a:r>
              <a:rPr lang="en-US" sz="1300" dirty="0"/>
              <a:t>http://</a:t>
            </a:r>
            <a:r>
              <a:rPr lang="en-US" sz="1200" dirty="0"/>
              <a:t>epswww.unm.edu/iom/SIMStrace.html</a:t>
            </a:r>
          </a:p>
        </p:txBody>
      </p:sp>
      <p:sp>
        <p:nvSpPr>
          <p:cNvPr id="7" name="TextBox 6"/>
          <p:cNvSpPr txBox="1"/>
          <p:nvPr/>
        </p:nvSpPr>
        <p:spPr>
          <a:xfrm>
            <a:off x="6387921" y="1850812"/>
            <a:ext cx="2511380" cy="369332"/>
          </a:xfrm>
          <a:prstGeom prst="rect">
            <a:avLst/>
          </a:prstGeom>
          <a:noFill/>
        </p:spPr>
        <p:txBody>
          <a:bodyPr wrap="square" rtlCol="0">
            <a:spAutoFit/>
          </a:bodyPr>
          <a:lstStyle/>
          <a:p>
            <a:r>
              <a:rPr lang="en-US" dirty="0" smtClean="0"/>
              <a:t>Green: Fe. Blue: </a:t>
            </a:r>
            <a:r>
              <a:rPr lang="en-US" dirty="0" err="1" smtClean="0"/>
              <a:t>CaO</a:t>
            </a:r>
            <a:endParaRPr lang="en-US" dirty="0"/>
          </a:p>
        </p:txBody>
      </p:sp>
      <p:sp>
        <p:nvSpPr>
          <p:cNvPr id="8" name="TextBox 7"/>
          <p:cNvSpPr txBox="1"/>
          <p:nvPr/>
        </p:nvSpPr>
        <p:spPr>
          <a:xfrm>
            <a:off x="6181858" y="4146996"/>
            <a:ext cx="605307" cy="400110"/>
          </a:xfrm>
          <a:prstGeom prst="rect">
            <a:avLst/>
          </a:prstGeom>
          <a:noFill/>
        </p:spPr>
        <p:txBody>
          <a:bodyPr wrap="square" rtlCol="0">
            <a:spAutoFit/>
          </a:bodyPr>
          <a:lstStyle/>
          <a:p>
            <a:r>
              <a:rPr lang="en-US" sz="2000" dirty="0"/>
              <a:t>slit</a:t>
            </a:r>
          </a:p>
        </p:txBody>
      </p:sp>
      <p:sp>
        <p:nvSpPr>
          <p:cNvPr id="9" name="TextBox 8"/>
          <p:cNvSpPr txBox="1"/>
          <p:nvPr/>
        </p:nvSpPr>
        <p:spPr>
          <a:xfrm>
            <a:off x="8407757" y="4146996"/>
            <a:ext cx="605307" cy="400110"/>
          </a:xfrm>
          <a:prstGeom prst="rect">
            <a:avLst/>
          </a:prstGeom>
          <a:noFill/>
        </p:spPr>
        <p:txBody>
          <a:bodyPr wrap="square" rtlCol="0">
            <a:spAutoFit/>
          </a:bodyPr>
          <a:lstStyle/>
          <a:p>
            <a:r>
              <a:rPr lang="en-US" sz="2000" dirty="0"/>
              <a:t>slit</a:t>
            </a:r>
          </a:p>
        </p:txBody>
      </p:sp>
      <p:sp>
        <p:nvSpPr>
          <p:cNvPr id="10" name="TextBox 9"/>
          <p:cNvSpPr txBox="1"/>
          <p:nvPr/>
        </p:nvSpPr>
        <p:spPr>
          <a:xfrm>
            <a:off x="6656230" y="6515206"/>
            <a:ext cx="605307" cy="400110"/>
          </a:xfrm>
          <a:prstGeom prst="rect">
            <a:avLst/>
          </a:prstGeom>
          <a:noFill/>
        </p:spPr>
        <p:txBody>
          <a:bodyPr wrap="square" rtlCol="0">
            <a:spAutoFit/>
          </a:bodyPr>
          <a:lstStyle/>
          <a:p>
            <a:r>
              <a:rPr lang="en-US" sz="2000" dirty="0"/>
              <a:t>slit</a:t>
            </a:r>
          </a:p>
        </p:txBody>
      </p:sp>
      <p:sp>
        <p:nvSpPr>
          <p:cNvPr id="11" name="TextBox 10"/>
          <p:cNvSpPr txBox="1"/>
          <p:nvPr/>
        </p:nvSpPr>
        <p:spPr>
          <a:xfrm>
            <a:off x="7264218" y="6492453"/>
            <a:ext cx="605307" cy="400110"/>
          </a:xfrm>
          <a:prstGeom prst="rect">
            <a:avLst/>
          </a:prstGeom>
          <a:noFill/>
        </p:spPr>
        <p:txBody>
          <a:bodyPr wrap="square" rtlCol="0">
            <a:spAutoFit/>
          </a:bodyPr>
          <a:lstStyle/>
          <a:p>
            <a:r>
              <a:rPr lang="en-US" sz="2000" dirty="0"/>
              <a:t>slit</a:t>
            </a:r>
          </a:p>
        </p:txBody>
      </p:sp>
      <p:sp>
        <p:nvSpPr>
          <p:cNvPr id="12" name="TextBox 11"/>
          <p:cNvSpPr txBox="1"/>
          <p:nvPr/>
        </p:nvSpPr>
        <p:spPr>
          <a:xfrm>
            <a:off x="206063" y="2544656"/>
            <a:ext cx="2859110" cy="1631216"/>
          </a:xfrm>
          <a:prstGeom prst="rect">
            <a:avLst/>
          </a:prstGeom>
          <a:noFill/>
        </p:spPr>
        <p:txBody>
          <a:bodyPr wrap="square" rtlCol="0">
            <a:spAutoFit/>
          </a:bodyPr>
          <a:lstStyle/>
          <a:p>
            <a:r>
              <a:rPr lang="en-US" sz="2000" dirty="0" smtClean="0"/>
              <a:t>Circular contrast aperture: 750 µm dia.</a:t>
            </a:r>
          </a:p>
          <a:p>
            <a:r>
              <a:rPr lang="en-US" sz="2000" dirty="0" smtClean="0"/>
              <a:t>Wide slit width (&gt; 750 µm). Mass resolving power: 300.</a:t>
            </a:r>
            <a:endParaRPr lang="en-US" sz="2000" dirty="0"/>
          </a:p>
        </p:txBody>
      </p:sp>
      <p:sp>
        <p:nvSpPr>
          <p:cNvPr id="13" name="TextBox 12"/>
          <p:cNvSpPr txBox="1"/>
          <p:nvPr/>
        </p:nvSpPr>
        <p:spPr>
          <a:xfrm>
            <a:off x="206063" y="5112614"/>
            <a:ext cx="2859110" cy="1015663"/>
          </a:xfrm>
          <a:prstGeom prst="rect">
            <a:avLst/>
          </a:prstGeom>
          <a:noFill/>
        </p:spPr>
        <p:txBody>
          <a:bodyPr wrap="square" rtlCol="0">
            <a:spAutoFit/>
          </a:bodyPr>
          <a:lstStyle/>
          <a:p>
            <a:r>
              <a:rPr lang="en-US" sz="2000" dirty="0" smtClean="0"/>
              <a:t>Narrow slit width (~100 µm). Mass resolving power: 2850.</a:t>
            </a:r>
            <a:endParaRPr lang="en-US" sz="2000" dirty="0"/>
          </a:p>
        </p:txBody>
      </p:sp>
      <p:sp>
        <p:nvSpPr>
          <p:cNvPr id="14" name="TextBox 13"/>
          <p:cNvSpPr txBox="1"/>
          <p:nvPr/>
        </p:nvSpPr>
        <p:spPr>
          <a:xfrm>
            <a:off x="3198075" y="1777284"/>
            <a:ext cx="2751964" cy="646331"/>
          </a:xfrm>
          <a:prstGeom prst="rect">
            <a:avLst/>
          </a:prstGeom>
          <a:noFill/>
        </p:spPr>
        <p:txBody>
          <a:bodyPr wrap="square" rtlCol="0">
            <a:spAutoFit/>
          </a:bodyPr>
          <a:lstStyle/>
          <a:p>
            <a:r>
              <a:rPr lang="en-US" dirty="0"/>
              <a:t>c</a:t>
            </a:r>
            <a:r>
              <a:rPr lang="en-US" dirty="0" smtClean="0"/>
              <a:t>hannel plate secondary ion image</a:t>
            </a:r>
            <a:endParaRPr lang="en-US" dirty="0"/>
          </a:p>
        </p:txBody>
      </p:sp>
    </p:spTree>
    <p:extLst>
      <p:ext uri="{BB962C8B-B14F-4D97-AF65-F5344CB8AC3E}">
        <p14:creationId xmlns:p14="http://schemas.microsoft.com/office/powerpoint/2010/main" val="4073312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1654" y="590452"/>
            <a:ext cx="6225617" cy="5398225"/>
          </a:xfrm>
          <a:prstGeom prst="rect">
            <a:avLst/>
          </a:prstGeom>
        </p:spPr>
      </p:pic>
      <p:sp>
        <p:nvSpPr>
          <p:cNvPr id="4" name="TextBox 3"/>
          <p:cNvSpPr txBox="1"/>
          <p:nvPr/>
        </p:nvSpPr>
        <p:spPr>
          <a:xfrm>
            <a:off x="746975" y="25755"/>
            <a:ext cx="7443988" cy="461665"/>
          </a:xfrm>
          <a:prstGeom prst="rect">
            <a:avLst/>
          </a:prstGeom>
          <a:noFill/>
        </p:spPr>
        <p:txBody>
          <a:bodyPr wrap="square" rtlCol="0">
            <a:spAutoFit/>
          </a:bodyPr>
          <a:lstStyle/>
          <a:p>
            <a:pPr algn="ctr"/>
            <a:r>
              <a:rPr lang="en-US" sz="2400" dirty="0" smtClean="0"/>
              <a:t>The entrance slit width sets the mass resolving power</a:t>
            </a:r>
            <a:endParaRPr lang="en-US" sz="2400" dirty="0"/>
          </a:p>
        </p:txBody>
      </p:sp>
      <p:sp>
        <p:nvSpPr>
          <p:cNvPr id="5" name="TextBox 4"/>
          <p:cNvSpPr txBox="1"/>
          <p:nvPr/>
        </p:nvSpPr>
        <p:spPr>
          <a:xfrm>
            <a:off x="144955" y="6065952"/>
            <a:ext cx="8615966" cy="707886"/>
          </a:xfrm>
          <a:prstGeom prst="rect">
            <a:avLst/>
          </a:prstGeom>
          <a:noFill/>
        </p:spPr>
        <p:txBody>
          <a:bodyPr wrap="square" rtlCol="0">
            <a:spAutoFit/>
          </a:bodyPr>
          <a:lstStyle/>
          <a:p>
            <a:pPr algn="ctr"/>
            <a:r>
              <a:rPr lang="en-US" sz="2000" dirty="0" smtClean="0"/>
              <a:t>BUT…it also limits the amount of secondary ions passing through to the counters, influencing analytical precision. This needs to be considered!</a:t>
            </a:r>
            <a:endParaRPr lang="en-US" sz="2000" dirty="0"/>
          </a:p>
        </p:txBody>
      </p:sp>
      <p:sp>
        <p:nvSpPr>
          <p:cNvPr id="6" name="TextBox 5"/>
          <p:cNvSpPr txBox="1"/>
          <p:nvPr/>
        </p:nvSpPr>
        <p:spPr>
          <a:xfrm>
            <a:off x="0" y="4401755"/>
            <a:ext cx="1107583" cy="846386"/>
          </a:xfrm>
          <a:prstGeom prst="rect">
            <a:avLst/>
          </a:prstGeom>
          <a:noFill/>
        </p:spPr>
        <p:txBody>
          <a:bodyPr wrap="square" rtlCol="0">
            <a:spAutoFit/>
          </a:bodyPr>
          <a:lstStyle/>
          <a:p>
            <a:r>
              <a:rPr lang="en-US" sz="1300" dirty="0"/>
              <a:t>http://</a:t>
            </a:r>
            <a:r>
              <a:rPr lang="en-US" sz="1200" dirty="0"/>
              <a:t>epswww.unm.edu/iom/SIMStrace.html</a:t>
            </a:r>
          </a:p>
        </p:txBody>
      </p:sp>
    </p:spTree>
    <p:extLst>
      <p:ext uri="{BB962C8B-B14F-4D97-AF65-F5344CB8AC3E}">
        <p14:creationId xmlns:p14="http://schemas.microsoft.com/office/powerpoint/2010/main" val="4204905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19" y="132772"/>
            <a:ext cx="8180387" cy="467591"/>
          </a:xfrm>
        </p:spPr>
        <p:txBody>
          <a:bodyPr>
            <a:normAutofit fontScale="90000"/>
          </a:bodyPr>
          <a:lstStyle/>
          <a:p>
            <a:r>
              <a:rPr lang="en-US" dirty="0" smtClean="0"/>
              <a:t>On our instrument there are actually multiple slits for better tuning control on the mass resolving power</a:t>
            </a:r>
            <a:endParaRPr lang="en-US" dirty="0"/>
          </a:p>
        </p:txBody>
      </p:sp>
      <p:grpSp>
        <p:nvGrpSpPr>
          <p:cNvPr id="17" name="Group 16"/>
          <p:cNvGrpSpPr/>
          <p:nvPr/>
        </p:nvGrpSpPr>
        <p:grpSpPr>
          <a:xfrm>
            <a:off x="774050" y="825427"/>
            <a:ext cx="7951500" cy="5779511"/>
            <a:chOff x="320818" y="483898"/>
            <a:chExt cx="8505540" cy="6374102"/>
          </a:xfrm>
        </p:grpSpPr>
        <p:pic>
          <p:nvPicPr>
            <p:cNvPr id="6" name="Picture 5" descr="syn_1280_wisc_2007.jpg"/>
            <p:cNvPicPr>
              <a:picLocks noChangeAspect="1"/>
            </p:cNvPicPr>
            <p:nvPr/>
          </p:nvPicPr>
          <p:blipFill>
            <a:blip r:embed="rId3" cstate="email">
              <a:alphaModFix amt="79000"/>
              <a:extLst>
                <a:ext uri="{28A0092B-C50C-407E-A947-70E740481C1C}">
                  <a14:useLocalDpi xmlns:a14="http://schemas.microsoft.com/office/drawing/2010/main"/>
                </a:ext>
              </a:extLst>
            </a:blip>
            <a:stretch>
              <a:fillRect/>
            </a:stretch>
          </p:blipFill>
          <p:spPr>
            <a:xfrm>
              <a:off x="320818" y="483898"/>
              <a:ext cx="8505540" cy="6374102"/>
            </a:xfrm>
            <a:prstGeom prst="rect">
              <a:avLst/>
            </a:prstGeom>
          </p:spPr>
        </p:pic>
        <p:sp>
          <p:nvSpPr>
            <p:cNvPr id="9" name="Left Arrow 8"/>
            <p:cNvSpPr/>
            <p:nvPr/>
          </p:nvSpPr>
          <p:spPr>
            <a:xfrm>
              <a:off x="2903682" y="3896591"/>
              <a:ext cx="536863" cy="254000"/>
            </a:xfrm>
            <a:prstGeom prst="lef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600"/>
            </a:p>
          </p:txBody>
        </p:sp>
        <p:sp>
          <p:nvSpPr>
            <p:cNvPr id="10" name="TextBox 9"/>
            <p:cNvSpPr txBox="1"/>
            <p:nvPr/>
          </p:nvSpPr>
          <p:spPr>
            <a:xfrm>
              <a:off x="3440544" y="3850409"/>
              <a:ext cx="1405215" cy="373384"/>
            </a:xfrm>
            <a:prstGeom prst="rect">
              <a:avLst/>
            </a:prstGeom>
            <a:solidFill>
              <a:schemeClr val="bg1"/>
            </a:solidFill>
            <a:ln w="19050" cmpd="sng">
              <a:solidFill>
                <a:srgbClr val="FF0000"/>
              </a:solidFill>
            </a:ln>
          </p:spPr>
          <p:txBody>
            <a:bodyPr wrap="none" rtlCol="0">
              <a:spAutoFit/>
            </a:bodyPr>
            <a:lstStyle/>
            <a:p>
              <a:r>
                <a:rPr lang="en-US" sz="1600" dirty="0" smtClean="0"/>
                <a:t>Entrance slit</a:t>
              </a:r>
              <a:endParaRPr lang="en-US" sz="1600" dirty="0"/>
            </a:p>
          </p:txBody>
        </p:sp>
        <p:sp>
          <p:nvSpPr>
            <p:cNvPr id="11" name="Left Arrow 10"/>
            <p:cNvSpPr/>
            <p:nvPr/>
          </p:nvSpPr>
          <p:spPr>
            <a:xfrm rot="2825356">
              <a:off x="2615045" y="2638136"/>
              <a:ext cx="536863" cy="254000"/>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600"/>
            </a:p>
          </p:txBody>
        </p:sp>
        <p:sp>
          <p:nvSpPr>
            <p:cNvPr id="12" name="TextBox 11"/>
            <p:cNvSpPr txBox="1"/>
            <p:nvPr/>
          </p:nvSpPr>
          <p:spPr>
            <a:xfrm>
              <a:off x="3029931" y="2920999"/>
              <a:ext cx="1563931" cy="373384"/>
            </a:xfrm>
            <a:prstGeom prst="rect">
              <a:avLst/>
            </a:prstGeom>
            <a:solidFill>
              <a:schemeClr val="bg1"/>
            </a:solidFill>
            <a:ln w="19050" cmpd="sng">
              <a:solidFill>
                <a:srgbClr val="0000FF"/>
              </a:solidFill>
            </a:ln>
          </p:spPr>
          <p:txBody>
            <a:bodyPr wrap="none" rtlCol="0">
              <a:spAutoFit/>
            </a:bodyPr>
            <a:lstStyle/>
            <a:p>
              <a:r>
                <a:rPr lang="en-US" sz="1600" dirty="0" smtClean="0"/>
                <a:t>Field Aperture</a:t>
              </a:r>
              <a:endParaRPr lang="en-US" sz="1600" dirty="0"/>
            </a:p>
          </p:txBody>
        </p:sp>
        <p:sp>
          <p:nvSpPr>
            <p:cNvPr id="13" name="Left Arrow 12"/>
            <p:cNvSpPr/>
            <p:nvPr/>
          </p:nvSpPr>
          <p:spPr>
            <a:xfrm flipH="1">
              <a:off x="7112000" y="4687454"/>
              <a:ext cx="583045" cy="254000"/>
            </a:xfrm>
            <a:prstGeom prst="lef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600"/>
            </a:p>
          </p:txBody>
        </p:sp>
        <p:sp>
          <p:nvSpPr>
            <p:cNvPr id="14" name="TextBox 13"/>
            <p:cNvSpPr txBox="1"/>
            <p:nvPr/>
          </p:nvSpPr>
          <p:spPr>
            <a:xfrm>
              <a:off x="6153725" y="4629726"/>
              <a:ext cx="929279" cy="373384"/>
            </a:xfrm>
            <a:prstGeom prst="rect">
              <a:avLst/>
            </a:prstGeom>
            <a:solidFill>
              <a:schemeClr val="bg1"/>
            </a:solidFill>
            <a:ln w="19050" cmpd="sng">
              <a:solidFill>
                <a:srgbClr val="FF0000"/>
              </a:solidFill>
            </a:ln>
          </p:spPr>
          <p:txBody>
            <a:bodyPr wrap="none" rtlCol="0">
              <a:spAutoFit/>
            </a:bodyPr>
            <a:lstStyle/>
            <a:p>
              <a:r>
                <a:rPr lang="en-US" sz="1600" dirty="0" smtClean="0"/>
                <a:t>Exit Slit</a:t>
              </a:r>
              <a:endParaRPr lang="en-US" sz="1600" dirty="0"/>
            </a:p>
          </p:txBody>
        </p:sp>
        <p:sp>
          <p:nvSpPr>
            <p:cNvPr id="15" name="Left Arrow 14"/>
            <p:cNvSpPr/>
            <p:nvPr/>
          </p:nvSpPr>
          <p:spPr>
            <a:xfrm rot="16200000" flipH="1">
              <a:off x="4383232" y="1968501"/>
              <a:ext cx="479137" cy="254000"/>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600"/>
            </a:p>
          </p:txBody>
        </p:sp>
        <p:sp>
          <p:nvSpPr>
            <p:cNvPr id="16" name="TextBox 15"/>
            <p:cNvSpPr txBox="1"/>
            <p:nvPr/>
          </p:nvSpPr>
          <p:spPr>
            <a:xfrm>
              <a:off x="3954316" y="2326409"/>
              <a:ext cx="1258823" cy="373384"/>
            </a:xfrm>
            <a:prstGeom prst="rect">
              <a:avLst/>
            </a:prstGeom>
            <a:solidFill>
              <a:schemeClr val="bg1"/>
            </a:solidFill>
            <a:ln w="19050" cmpd="sng">
              <a:solidFill>
                <a:srgbClr val="0000FF"/>
              </a:solidFill>
            </a:ln>
          </p:spPr>
          <p:txBody>
            <a:bodyPr wrap="none" rtlCol="0">
              <a:spAutoFit/>
            </a:bodyPr>
            <a:lstStyle/>
            <a:p>
              <a:r>
                <a:rPr lang="en-US" sz="1600" dirty="0" smtClean="0"/>
                <a:t>Energy Slit</a:t>
              </a:r>
              <a:endParaRPr lang="en-US" sz="1600" dirty="0"/>
            </a:p>
          </p:txBody>
        </p:sp>
      </p:grpSp>
    </p:spTree>
    <p:extLst>
      <p:ext uri="{BB962C8B-B14F-4D97-AF65-F5344CB8AC3E}">
        <p14:creationId xmlns:p14="http://schemas.microsoft.com/office/powerpoint/2010/main" val="131197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075709" y="552195"/>
            <a:ext cx="3748979" cy="792177"/>
            <a:chOff x="3075709" y="552195"/>
            <a:chExt cx="3748979" cy="792177"/>
          </a:xfrm>
        </p:grpSpPr>
        <p:cxnSp>
          <p:nvCxnSpPr>
            <p:cNvPr id="30" name="Straight Arrow Connector 29"/>
            <p:cNvCxnSpPr>
              <a:stCxn id="23" idx="3"/>
            </p:cNvCxnSpPr>
            <p:nvPr/>
          </p:nvCxnSpPr>
          <p:spPr>
            <a:xfrm>
              <a:off x="5991519" y="875361"/>
              <a:ext cx="833169"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23" idx="1"/>
            </p:cNvCxnSpPr>
            <p:nvPr/>
          </p:nvCxnSpPr>
          <p:spPr>
            <a:xfrm flipH="1">
              <a:off x="3075709" y="875361"/>
              <a:ext cx="601467" cy="469011"/>
            </a:xfrm>
            <a:prstGeom prst="straightConnector1">
              <a:avLst/>
            </a:prstGeom>
            <a:ln w="38100" cmpd="sng">
              <a:solidFill>
                <a:srgbClr val="FF85FF"/>
              </a:solidFill>
              <a:prstDash val="solid"/>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77176" y="552195"/>
              <a:ext cx="2314343"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Double Focusing</a:t>
              </a:r>
            </a:p>
            <a:p>
              <a:pPr algn="ctr"/>
              <a:r>
                <a:rPr kumimoji="1" lang="en-US" altLang="ja-JP" b="1" dirty="0" smtClean="0">
                  <a:solidFill>
                    <a:srgbClr val="000000"/>
                  </a:solidFill>
                </a:rPr>
                <a:t>Mass Spectrometer</a:t>
              </a:r>
              <a:endParaRPr kumimoji="1" lang="ja-JP" altLang="en-US" b="1" dirty="0">
                <a:solidFill>
                  <a:srgbClr val="000000"/>
                </a:solidFill>
              </a:endParaRPr>
            </a:p>
          </p:txBody>
        </p:sp>
      </p:grpSp>
      <p:sp>
        <p:nvSpPr>
          <p:cNvPr id="6" name="TextBox 5"/>
          <p:cNvSpPr txBox="1"/>
          <p:nvPr/>
        </p:nvSpPr>
        <p:spPr>
          <a:xfrm>
            <a:off x="4678879" y="6502622"/>
            <a:ext cx="4506688" cy="369332"/>
          </a:xfrm>
          <a:prstGeom prst="rect">
            <a:avLst/>
          </a:prstGeom>
          <a:noFill/>
        </p:spPr>
        <p:txBody>
          <a:bodyPr wrap="square" rtlCol="0">
            <a:spAutoFit/>
          </a:bodyPr>
          <a:lstStyle/>
          <a:p>
            <a:r>
              <a:rPr lang="en-US" dirty="0" smtClean="0"/>
              <a:t>Total secondary ion travel distance: </a:t>
            </a:r>
            <a:r>
              <a:rPr lang="en-US" dirty="0" smtClean="0"/>
              <a:t>~10 m</a:t>
            </a:r>
            <a:endParaRPr lang="en-US" dirty="0"/>
          </a:p>
        </p:txBody>
      </p:sp>
      <p:sp>
        <p:nvSpPr>
          <p:cNvPr id="8" name="TextBox 7"/>
          <p:cNvSpPr txBox="1"/>
          <p:nvPr/>
        </p:nvSpPr>
        <p:spPr>
          <a:xfrm>
            <a:off x="270456" y="-43306"/>
            <a:ext cx="8414757" cy="523220"/>
          </a:xfrm>
          <a:prstGeom prst="rect">
            <a:avLst/>
          </a:prstGeom>
          <a:noFill/>
        </p:spPr>
        <p:txBody>
          <a:bodyPr wrap="square" rtlCol="0">
            <a:spAutoFit/>
          </a:bodyPr>
          <a:lstStyle/>
          <a:p>
            <a:pPr algn="ctr"/>
            <a:r>
              <a:rPr lang="en-US" sz="2800" dirty="0"/>
              <a:t>t</a:t>
            </a:r>
            <a:r>
              <a:rPr lang="en-US" sz="2800" dirty="0" smtClean="0"/>
              <a:t>he detection system</a:t>
            </a:r>
            <a:endParaRPr lang="en-US" sz="2800" dirty="0"/>
          </a:p>
        </p:txBody>
      </p:sp>
      <p:pic>
        <p:nvPicPr>
          <p:cNvPr id="4" name="Picture 2" descr="SIMS schematics - PDF.pdf"/>
          <p:cNvPicPr>
            <a:picLocks noChangeAspect="1"/>
          </p:cNvPicPr>
          <p:nvPr/>
        </p:nvPicPr>
        <p:blipFill>
          <a:blip r:embed="rId3" cstate="email">
            <a:extLst>
              <a:ext uri="{28A0092B-C50C-407E-A947-70E740481C1C}">
                <a14:useLocalDpi xmlns:a14="http://schemas.microsoft.com/office/drawing/2010/main"/>
              </a:ext>
            </a:extLst>
          </a:blip>
          <a:srcRect l="8202" t="4903" r="14833" b="50830"/>
          <a:stretch>
            <a:fillRect/>
          </a:stretch>
        </p:blipFill>
        <p:spPr bwMode="auto">
          <a:xfrm>
            <a:off x="460226" y="454154"/>
            <a:ext cx="8131372" cy="600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23"/>
          <p:cNvSpPr txBox="1"/>
          <p:nvPr/>
        </p:nvSpPr>
        <p:spPr>
          <a:xfrm>
            <a:off x="7413625" y="4314606"/>
            <a:ext cx="1658937" cy="369332"/>
          </a:xfrm>
          <a:prstGeom prst="rect">
            <a:avLst/>
          </a:prstGeom>
          <a:solidFill>
            <a:srgbClr val="FF85FF"/>
          </a:solidFill>
          <a:ln w="12700" cmpd="sng">
            <a:solidFill>
              <a:srgbClr val="FF85FF"/>
            </a:solidFill>
          </a:ln>
        </p:spPr>
        <p:txBody>
          <a:bodyPr wrap="square" rtlCol="0">
            <a:spAutoFit/>
          </a:bodyPr>
          <a:lstStyle/>
          <a:p>
            <a:pPr algn="ctr"/>
            <a:r>
              <a:rPr kumimoji="1" lang="en-US" altLang="ja-JP" b="1" dirty="0" smtClean="0">
                <a:solidFill>
                  <a:srgbClr val="000000"/>
                </a:solidFill>
              </a:rPr>
              <a:t>Ion Detection</a:t>
            </a:r>
            <a:endParaRPr kumimoji="1" lang="ja-JP" altLang="en-US" b="1" dirty="0">
              <a:solidFill>
                <a:srgbClr val="000000"/>
              </a:solidFill>
            </a:endParaRPr>
          </a:p>
        </p:txBody>
      </p:sp>
      <p:sp>
        <p:nvSpPr>
          <p:cNvPr id="18" name="TextBox 17"/>
          <p:cNvSpPr txBox="1"/>
          <p:nvPr/>
        </p:nvSpPr>
        <p:spPr>
          <a:xfrm>
            <a:off x="3220808" y="5908432"/>
            <a:ext cx="3019689"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Sample &amp; Secondary Ions</a:t>
            </a:r>
          </a:p>
          <a:p>
            <a:pPr algn="ctr"/>
            <a:r>
              <a:rPr kumimoji="1" lang="en-US" altLang="ja-JP" b="1" dirty="0" smtClean="0">
                <a:solidFill>
                  <a:srgbClr val="000000"/>
                </a:solidFill>
              </a:rPr>
              <a:t>Electron Gun</a:t>
            </a:r>
            <a:endParaRPr kumimoji="1" lang="ja-JP" altLang="en-US" b="1" dirty="0">
              <a:solidFill>
                <a:srgbClr val="000000"/>
              </a:solidFill>
            </a:endParaRPr>
          </a:p>
        </p:txBody>
      </p:sp>
      <p:sp>
        <p:nvSpPr>
          <p:cNvPr id="27" name="TextBox 26"/>
          <p:cNvSpPr txBox="1"/>
          <p:nvPr/>
        </p:nvSpPr>
        <p:spPr>
          <a:xfrm>
            <a:off x="59776" y="1537555"/>
            <a:ext cx="1454695" cy="646331"/>
          </a:xfrm>
          <a:prstGeom prst="rect">
            <a:avLst/>
          </a:prstGeom>
          <a:solidFill>
            <a:srgbClr val="FF85FF"/>
          </a:solidFill>
          <a:ln w="12700" cmpd="sng">
            <a:solidFill>
              <a:srgbClr val="FF85FF"/>
            </a:solidFill>
          </a:ln>
        </p:spPr>
        <p:txBody>
          <a:bodyPr wrap="none" rtlCol="0">
            <a:spAutoFit/>
          </a:bodyPr>
          <a:lstStyle/>
          <a:p>
            <a:pPr algn="ctr"/>
            <a:r>
              <a:rPr kumimoji="1" lang="en-US" altLang="ja-JP" b="1" dirty="0" smtClean="0">
                <a:solidFill>
                  <a:srgbClr val="000000"/>
                </a:solidFill>
              </a:rPr>
              <a:t>Primary Ion</a:t>
            </a:r>
          </a:p>
          <a:p>
            <a:pPr algn="ctr"/>
            <a:r>
              <a:rPr kumimoji="1" lang="en-US" altLang="ja-JP" b="1" dirty="0" smtClean="0">
                <a:solidFill>
                  <a:srgbClr val="000000"/>
                </a:solidFill>
              </a:rPr>
              <a:t>Sources</a:t>
            </a:r>
            <a:endParaRPr kumimoji="1" lang="ja-JP" altLang="en-US" b="1" dirty="0">
              <a:solidFill>
                <a:srgbClr val="000000"/>
              </a:solidFill>
            </a:endParaRPr>
          </a:p>
        </p:txBody>
      </p:sp>
      <p:sp>
        <p:nvSpPr>
          <p:cNvPr id="13" name="Oval 12"/>
          <p:cNvSpPr/>
          <p:nvPr/>
        </p:nvSpPr>
        <p:spPr>
          <a:xfrm>
            <a:off x="5795494" y="2865738"/>
            <a:ext cx="3348506" cy="3319693"/>
          </a:xfrm>
          <a:prstGeom prst="ellipse">
            <a:avLst/>
          </a:prstGeom>
          <a:noFill/>
          <a:ln w="889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506422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13" y="547813"/>
            <a:ext cx="6027874" cy="6219573"/>
          </a:xfrm>
          <a:prstGeom prst="rect">
            <a:avLst/>
          </a:prstGeom>
        </p:spPr>
      </p:pic>
      <p:sp>
        <p:nvSpPr>
          <p:cNvPr id="4" name="TextBox 3"/>
          <p:cNvSpPr txBox="1"/>
          <p:nvPr/>
        </p:nvSpPr>
        <p:spPr>
          <a:xfrm>
            <a:off x="6104589" y="574710"/>
            <a:ext cx="2928357" cy="1200329"/>
          </a:xfrm>
          <a:prstGeom prst="rect">
            <a:avLst/>
          </a:prstGeom>
          <a:noFill/>
          <a:ln>
            <a:solidFill>
              <a:srgbClr val="FF0000"/>
            </a:solidFill>
          </a:ln>
        </p:spPr>
        <p:txBody>
          <a:bodyPr wrap="square" rtlCol="0">
            <a:spAutoFit/>
          </a:bodyPr>
          <a:lstStyle/>
          <a:p>
            <a:r>
              <a:rPr lang="en-US" sz="2400" dirty="0" smtClean="0"/>
              <a:t>EM = electron multiplier.</a:t>
            </a:r>
          </a:p>
          <a:p>
            <a:r>
              <a:rPr lang="en-US" sz="2400" dirty="0" smtClean="0"/>
              <a:t>FC = Faraday cup</a:t>
            </a:r>
          </a:p>
        </p:txBody>
      </p:sp>
      <p:sp>
        <p:nvSpPr>
          <p:cNvPr id="5" name="Rectangle 4"/>
          <p:cNvSpPr/>
          <p:nvPr/>
        </p:nvSpPr>
        <p:spPr>
          <a:xfrm>
            <a:off x="4964806" y="1928436"/>
            <a:ext cx="4068140" cy="4524315"/>
          </a:xfrm>
          <a:prstGeom prst="rect">
            <a:avLst/>
          </a:prstGeom>
        </p:spPr>
        <p:txBody>
          <a:bodyPr wrap="square">
            <a:spAutoFit/>
          </a:bodyPr>
          <a:lstStyle/>
          <a:p>
            <a:r>
              <a:rPr lang="en-US" sz="2400" dirty="0"/>
              <a:t>-detectors are movable.</a:t>
            </a:r>
          </a:p>
          <a:p>
            <a:endParaRPr lang="en-US" sz="2400" dirty="0"/>
          </a:p>
          <a:p>
            <a:r>
              <a:rPr lang="en-US" sz="2400" dirty="0"/>
              <a:t>-selection of EM versus FC depends on the count rate of the </a:t>
            </a:r>
            <a:r>
              <a:rPr lang="en-US" sz="2400" dirty="0" smtClean="0"/>
              <a:t>signal in </a:t>
            </a:r>
            <a:r>
              <a:rPr lang="en-US" sz="2400" dirty="0"/>
              <a:t>question. </a:t>
            </a:r>
          </a:p>
          <a:p>
            <a:endParaRPr lang="en-US" sz="2400" dirty="0"/>
          </a:p>
          <a:p>
            <a:r>
              <a:rPr lang="en-US" sz="2400" dirty="0"/>
              <a:t>Ex: </a:t>
            </a:r>
            <a:r>
              <a:rPr lang="en-US" sz="2400" dirty="0" smtClean="0"/>
              <a:t>EM’s can become saturated is the count rate of a particular isotope is too high. This will yield unreliable data (and shorten the life of the EM!).</a:t>
            </a:r>
            <a:endParaRPr lang="en-US" sz="2400" dirty="0"/>
          </a:p>
        </p:txBody>
      </p:sp>
      <p:sp>
        <p:nvSpPr>
          <p:cNvPr id="7" name="TextBox 6"/>
          <p:cNvSpPr txBox="1"/>
          <p:nvPr/>
        </p:nvSpPr>
        <p:spPr>
          <a:xfrm>
            <a:off x="270456" y="-43306"/>
            <a:ext cx="8414757" cy="523220"/>
          </a:xfrm>
          <a:prstGeom prst="rect">
            <a:avLst/>
          </a:prstGeom>
          <a:noFill/>
        </p:spPr>
        <p:txBody>
          <a:bodyPr wrap="square" rtlCol="0">
            <a:spAutoFit/>
          </a:bodyPr>
          <a:lstStyle/>
          <a:p>
            <a:pPr algn="ctr"/>
            <a:r>
              <a:rPr lang="en-US" sz="2800" dirty="0"/>
              <a:t>t</a:t>
            </a:r>
            <a:r>
              <a:rPr lang="en-US" sz="2800" dirty="0" smtClean="0"/>
              <a:t>he detection system</a:t>
            </a:r>
            <a:endParaRPr lang="en-US" sz="2800" dirty="0"/>
          </a:p>
        </p:txBody>
      </p:sp>
    </p:spTree>
    <p:extLst>
      <p:ext uri="{BB962C8B-B14F-4D97-AF65-F5344CB8AC3E}">
        <p14:creationId xmlns:p14="http://schemas.microsoft.com/office/powerpoint/2010/main" val="3689238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046" y="807784"/>
            <a:ext cx="7962164" cy="5384971"/>
          </a:xfrm>
          <a:prstGeom prst="rect">
            <a:avLst/>
          </a:prstGeom>
        </p:spPr>
      </p:pic>
      <p:sp>
        <p:nvSpPr>
          <p:cNvPr id="5" name="TextBox 4"/>
          <p:cNvSpPr txBox="1"/>
          <p:nvPr/>
        </p:nvSpPr>
        <p:spPr>
          <a:xfrm>
            <a:off x="0" y="-3"/>
            <a:ext cx="9143999" cy="461665"/>
          </a:xfrm>
          <a:prstGeom prst="rect">
            <a:avLst/>
          </a:prstGeom>
          <a:noFill/>
        </p:spPr>
        <p:txBody>
          <a:bodyPr wrap="square" rtlCol="0">
            <a:spAutoFit/>
          </a:bodyPr>
          <a:lstStyle/>
          <a:p>
            <a:pPr algn="ctr"/>
            <a:r>
              <a:rPr lang="en-US" sz="2400" dirty="0" smtClean="0"/>
              <a:t>Quantitative analysis of phases, calibrating due to matrix effects.</a:t>
            </a:r>
            <a:endParaRPr lang="en-US" sz="2400" dirty="0"/>
          </a:p>
        </p:txBody>
      </p:sp>
      <p:sp>
        <p:nvSpPr>
          <p:cNvPr id="6" name="Rectangle 5"/>
          <p:cNvSpPr/>
          <p:nvPr/>
        </p:nvSpPr>
        <p:spPr>
          <a:xfrm>
            <a:off x="4889128" y="5690472"/>
            <a:ext cx="775885" cy="502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7" name="TextBox 6"/>
          <p:cNvSpPr txBox="1"/>
          <p:nvPr/>
        </p:nvSpPr>
        <p:spPr>
          <a:xfrm>
            <a:off x="1251094" y="5764684"/>
            <a:ext cx="7276067" cy="461665"/>
          </a:xfrm>
          <a:prstGeom prst="rect">
            <a:avLst/>
          </a:prstGeom>
          <a:noFill/>
        </p:spPr>
        <p:txBody>
          <a:bodyPr wrap="square" rtlCol="0">
            <a:spAutoFit/>
          </a:bodyPr>
          <a:lstStyle/>
          <a:p>
            <a:pPr algn="ctr"/>
            <a:r>
              <a:rPr lang="en-US" sz="2400" dirty="0" smtClean="0"/>
              <a:t>Molar fraction of Ca-</a:t>
            </a:r>
            <a:r>
              <a:rPr lang="en-US" sz="2400" dirty="0" err="1" smtClean="0"/>
              <a:t>endmember</a:t>
            </a:r>
            <a:r>
              <a:rPr lang="en-US" sz="2400" dirty="0" smtClean="0"/>
              <a:t> garnet component</a:t>
            </a:r>
            <a:endParaRPr lang="en-US" sz="2400" dirty="0"/>
          </a:p>
        </p:txBody>
      </p:sp>
      <p:sp>
        <p:nvSpPr>
          <p:cNvPr id="8" name="Rectangle 7"/>
          <p:cNvSpPr/>
          <p:nvPr/>
        </p:nvSpPr>
        <p:spPr>
          <a:xfrm>
            <a:off x="914409" y="2301573"/>
            <a:ext cx="476518" cy="1661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dirty="0" smtClean="0"/>
              <a:t>diff</a:t>
            </a:r>
            <a:endParaRPr kumimoji="1" lang="en-US" dirty="0"/>
          </a:p>
        </p:txBody>
      </p:sp>
      <p:sp>
        <p:nvSpPr>
          <p:cNvPr id="9" name="TextBox 8"/>
          <p:cNvSpPr txBox="1"/>
          <p:nvPr/>
        </p:nvSpPr>
        <p:spPr>
          <a:xfrm>
            <a:off x="12888" y="1903274"/>
            <a:ext cx="1378039" cy="1938992"/>
          </a:xfrm>
          <a:prstGeom prst="rect">
            <a:avLst/>
          </a:prstGeom>
          <a:noFill/>
        </p:spPr>
        <p:txBody>
          <a:bodyPr wrap="square" rtlCol="0">
            <a:spAutoFit/>
          </a:bodyPr>
          <a:lstStyle/>
          <a:p>
            <a:r>
              <a:rPr lang="en-US" sz="2000" dirty="0"/>
              <a:t>m</a:t>
            </a:r>
            <a:r>
              <a:rPr lang="en-US" sz="2000" dirty="0" smtClean="0"/>
              <a:t>easured difference in δ</a:t>
            </a:r>
            <a:r>
              <a:rPr lang="en-US" sz="2000" baseline="30000" dirty="0" smtClean="0"/>
              <a:t>18</a:t>
            </a:r>
            <a:r>
              <a:rPr lang="en-US" sz="2000" dirty="0" smtClean="0"/>
              <a:t>O, relative to the known value (‰) </a:t>
            </a:r>
            <a:endParaRPr lang="en-US" sz="2000" dirty="0"/>
          </a:p>
        </p:txBody>
      </p:sp>
      <p:sp>
        <p:nvSpPr>
          <p:cNvPr id="10" name="TextBox 9"/>
          <p:cNvSpPr txBox="1"/>
          <p:nvPr/>
        </p:nvSpPr>
        <p:spPr>
          <a:xfrm>
            <a:off x="1075385" y="6421777"/>
            <a:ext cx="6993228" cy="338554"/>
          </a:xfrm>
          <a:prstGeom prst="rect">
            <a:avLst/>
          </a:prstGeom>
          <a:noFill/>
        </p:spPr>
        <p:txBody>
          <a:bodyPr wrap="square" rtlCol="0">
            <a:spAutoFit/>
          </a:bodyPr>
          <a:lstStyle/>
          <a:p>
            <a:pPr algn="ctr"/>
            <a:r>
              <a:rPr lang="en-US" sz="1600" dirty="0" err="1" smtClean="0"/>
              <a:t>Ickert</a:t>
            </a:r>
            <a:r>
              <a:rPr lang="en-US" sz="1600" dirty="0" smtClean="0"/>
              <a:t> and Stern 2013. </a:t>
            </a:r>
            <a:r>
              <a:rPr lang="en-US" sz="1600" dirty="0" err="1" smtClean="0"/>
              <a:t>Geostandards</a:t>
            </a:r>
            <a:r>
              <a:rPr lang="en-US" sz="1600" dirty="0" smtClean="0"/>
              <a:t> and </a:t>
            </a:r>
            <a:r>
              <a:rPr lang="en-US" sz="1600" dirty="0" err="1" smtClean="0"/>
              <a:t>Geoanalytical</a:t>
            </a:r>
            <a:r>
              <a:rPr lang="en-US" sz="1600" dirty="0" smtClean="0"/>
              <a:t> Research</a:t>
            </a:r>
            <a:endParaRPr lang="en-US" sz="1600" dirty="0"/>
          </a:p>
        </p:txBody>
      </p:sp>
    </p:spTree>
    <p:extLst>
      <p:ext uri="{BB962C8B-B14F-4D97-AF65-F5344CB8AC3E}">
        <p14:creationId xmlns:p14="http://schemas.microsoft.com/office/powerpoint/2010/main" val="114073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9" y="115679"/>
            <a:ext cx="8229600" cy="627062"/>
          </a:xfrm>
        </p:spPr>
        <p:txBody>
          <a:bodyPr/>
          <a:lstStyle/>
          <a:p>
            <a:r>
              <a:rPr lang="en-US" dirty="0" smtClean="0"/>
              <a:t>What causes matrix effects?</a:t>
            </a:r>
            <a:endParaRPr lang="en-US" dirty="0"/>
          </a:p>
        </p:txBody>
      </p:sp>
      <p:sp>
        <p:nvSpPr>
          <p:cNvPr id="3" name="TextBox 2"/>
          <p:cNvSpPr txBox="1"/>
          <p:nvPr/>
        </p:nvSpPr>
        <p:spPr>
          <a:xfrm>
            <a:off x="441169" y="993913"/>
            <a:ext cx="8046848" cy="5262979"/>
          </a:xfrm>
          <a:prstGeom prst="rect">
            <a:avLst/>
          </a:prstGeom>
          <a:noFill/>
        </p:spPr>
        <p:txBody>
          <a:bodyPr wrap="square" rtlCol="0">
            <a:spAutoFit/>
          </a:bodyPr>
          <a:lstStyle/>
          <a:p>
            <a:r>
              <a:rPr lang="en-US" sz="2400" dirty="0" smtClean="0"/>
              <a:t>-It is an integrated effect, combining:</a:t>
            </a:r>
          </a:p>
          <a:p>
            <a:endParaRPr lang="en-US" sz="2400" dirty="0"/>
          </a:p>
          <a:p>
            <a:pPr marL="342900" indent="-342900">
              <a:buAutoNum type="arabicParenR"/>
            </a:pPr>
            <a:r>
              <a:rPr lang="en-US" sz="2400" dirty="0" smtClean="0"/>
              <a:t>Influences from the sputtering process;</a:t>
            </a:r>
          </a:p>
          <a:p>
            <a:pPr marL="342900" indent="-342900">
              <a:buAutoNum type="arabicParenR"/>
            </a:pPr>
            <a:r>
              <a:rPr lang="en-US" sz="2400" dirty="0" smtClean="0"/>
              <a:t>Transmission into the mass spectrometer;</a:t>
            </a:r>
          </a:p>
          <a:p>
            <a:pPr marL="342900" indent="-342900">
              <a:buAutoNum type="arabicParenR"/>
            </a:pPr>
            <a:r>
              <a:rPr lang="en-US" sz="2400" dirty="0" smtClean="0"/>
              <a:t>Transmission through the mass spectrometer;</a:t>
            </a:r>
          </a:p>
          <a:p>
            <a:pPr marL="342900" indent="-342900">
              <a:buAutoNum type="arabicParenR"/>
            </a:pPr>
            <a:r>
              <a:rPr lang="en-US" sz="2400" dirty="0" smtClean="0"/>
              <a:t>Influences from the detection system;</a:t>
            </a:r>
          </a:p>
          <a:p>
            <a:pPr marL="342900" indent="-342900">
              <a:buAutoNum type="arabicParenR"/>
            </a:pPr>
            <a:r>
              <a:rPr lang="en-US" sz="2400" dirty="0" smtClean="0"/>
              <a:t>The composition of the phase analyzed;</a:t>
            </a:r>
          </a:p>
          <a:p>
            <a:pPr marL="342900" indent="-342900">
              <a:buAutoNum type="arabicParenR"/>
            </a:pPr>
            <a:r>
              <a:rPr lang="en-US" sz="2400" dirty="0" smtClean="0"/>
              <a:t>The structure of the phase analyzed.</a:t>
            </a:r>
          </a:p>
          <a:p>
            <a:pPr marL="342900" indent="-342900">
              <a:buAutoNum type="arabicParenR"/>
            </a:pPr>
            <a:endParaRPr lang="en-US" sz="2400" dirty="0"/>
          </a:p>
          <a:p>
            <a:r>
              <a:rPr lang="en-US" sz="2400" dirty="0" smtClean="0"/>
              <a:t>Essentially, any minor change to a given analytical setup can have a profound influence on the extent of the matrix correction. Therefore, matrix calibration must be performed every time for every session, and must be performed for every phase being analyzed.</a:t>
            </a:r>
            <a:endParaRPr lang="en-US" sz="2400" dirty="0"/>
          </a:p>
        </p:txBody>
      </p:sp>
    </p:spTree>
    <p:extLst>
      <p:ext uri="{BB962C8B-B14F-4D97-AF65-F5344CB8AC3E}">
        <p14:creationId xmlns:p14="http://schemas.microsoft.com/office/powerpoint/2010/main" val="1416894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741" y="2316203"/>
            <a:ext cx="8751259" cy="3373231"/>
          </a:xfrm>
          <a:prstGeom prst="rect">
            <a:avLst/>
          </a:prstGeom>
          <a:noFill/>
        </p:spPr>
        <p:txBody>
          <a:bodyPr wrap="square" rtlCol="0">
            <a:spAutoFit/>
          </a:bodyPr>
          <a:lstStyle/>
          <a:p>
            <a:pPr>
              <a:lnSpc>
                <a:spcPct val="130000"/>
              </a:lnSpc>
            </a:pPr>
            <a:r>
              <a:rPr lang="en-US" sz="2800" b="1" dirty="0" smtClean="0"/>
              <a:t>Instrumental bias </a:t>
            </a:r>
            <a:r>
              <a:rPr lang="en-US" sz="2800" dirty="0" smtClean="0"/>
              <a:t>= (</a:t>
            </a:r>
            <a:r>
              <a:rPr lang="en-US" sz="2800" baseline="30000" dirty="0" smtClean="0"/>
              <a:t>A</a:t>
            </a:r>
            <a:r>
              <a:rPr lang="en-US" sz="2800" dirty="0" smtClean="0"/>
              <a:t>X</a:t>
            </a:r>
            <a:r>
              <a:rPr lang="en-US" sz="2800" dirty="0" smtClean="0">
                <a:sym typeface="Wingdings"/>
              </a:rPr>
              <a:t>/</a:t>
            </a:r>
            <a:r>
              <a:rPr lang="en-US" sz="2800" baseline="30000" dirty="0" smtClean="0"/>
              <a:t>B</a:t>
            </a:r>
            <a:r>
              <a:rPr lang="en-US" sz="2800" dirty="0" smtClean="0"/>
              <a:t>X)</a:t>
            </a:r>
            <a:r>
              <a:rPr lang="en-US" sz="2800" baseline="-25000" dirty="0" smtClean="0"/>
              <a:t>SIMS</a:t>
            </a:r>
            <a:r>
              <a:rPr lang="en-US" sz="2800" dirty="0" smtClean="0"/>
              <a:t> /(</a:t>
            </a:r>
            <a:r>
              <a:rPr lang="en-US" sz="2800" baseline="30000" dirty="0" smtClean="0"/>
              <a:t>A</a:t>
            </a:r>
            <a:r>
              <a:rPr lang="en-US" sz="2800" dirty="0" smtClean="0"/>
              <a:t>X</a:t>
            </a:r>
            <a:r>
              <a:rPr lang="en-US" sz="2800" dirty="0" smtClean="0">
                <a:sym typeface="Wingdings"/>
              </a:rPr>
              <a:t>/</a:t>
            </a:r>
            <a:r>
              <a:rPr lang="en-US" sz="2800" baseline="30000" dirty="0" smtClean="0">
                <a:sym typeface="Wingdings"/>
              </a:rPr>
              <a:t>B</a:t>
            </a:r>
            <a:r>
              <a:rPr lang="en-US" sz="2800" dirty="0" smtClean="0"/>
              <a:t>X)</a:t>
            </a:r>
            <a:r>
              <a:rPr lang="en-US" sz="2800" baseline="-25000" dirty="0" smtClean="0"/>
              <a:t>True</a:t>
            </a:r>
          </a:p>
          <a:p>
            <a:pPr>
              <a:lnSpc>
                <a:spcPct val="130000"/>
              </a:lnSpc>
            </a:pPr>
            <a:r>
              <a:rPr lang="en-US" sz="2800" dirty="0" smtClean="0"/>
              <a:t>O-isotopes (</a:t>
            </a:r>
            <a:r>
              <a:rPr lang="en-US" sz="2800" baseline="30000" dirty="0" smtClean="0"/>
              <a:t>18</a:t>
            </a:r>
            <a:r>
              <a:rPr lang="en-US" sz="2800" dirty="0" smtClean="0"/>
              <a:t>O</a:t>
            </a:r>
            <a:r>
              <a:rPr lang="en-US" sz="2800" dirty="0">
                <a:sym typeface="Wingdings"/>
              </a:rPr>
              <a:t>/</a:t>
            </a:r>
            <a:r>
              <a:rPr lang="en-US" sz="2800" baseline="30000" dirty="0"/>
              <a:t>16</a:t>
            </a:r>
            <a:r>
              <a:rPr lang="en-US" sz="2800" dirty="0"/>
              <a:t>O)</a:t>
            </a:r>
            <a:r>
              <a:rPr lang="en-US" sz="2800" dirty="0" smtClean="0"/>
              <a:t> in silicate, carbonates, and oxide minerals:  ±10‰</a:t>
            </a:r>
          </a:p>
          <a:p>
            <a:pPr>
              <a:lnSpc>
                <a:spcPct val="130000"/>
              </a:lnSpc>
            </a:pPr>
            <a:r>
              <a:rPr lang="en-US" sz="2800" dirty="0" smtClean="0"/>
              <a:t>C- isotopes</a:t>
            </a:r>
            <a:r>
              <a:rPr lang="en-US" sz="2800" baseline="30000" dirty="0" smtClean="0">
                <a:sym typeface="Wingdings"/>
              </a:rPr>
              <a:t> </a:t>
            </a:r>
            <a:r>
              <a:rPr lang="en-US" sz="2800" dirty="0"/>
              <a:t>(</a:t>
            </a:r>
            <a:r>
              <a:rPr lang="en-US" sz="2800" baseline="30000" dirty="0" smtClean="0"/>
              <a:t>13</a:t>
            </a:r>
            <a:r>
              <a:rPr lang="en-US" sz="2800" dirty="0" smtClean="0"/>
              <a:t>C</a:t>
            </a:r>
            <a:r>
              <a:rPr lang="en-US" sz="2800" dirty="0" smtClean="0">
                <a:sym typeface="Wingdings"/>
              </a:rPr>
              <a:t>/</a:t>
            </a:r>
            <a:r>
              <a:rPr lang="en-US" sz="2800" baseline="30000" dirty="0" smtClean="0"/>
              <a:t>12</a:t>
            </a:r>
            <a:r>
              <a:rPr lang="en-US" sz="2800" dirty="0" smtClean="0"/>
              <a:t>C) in calcite: −40‰</a:t>
            </a:r>
          </a:p>
          <a:p>
            <a:pPr>
              <a:lnSpc>
                <a:spcPct val="130000"/>
              </a:lnSpc>
            </a:pPr>
            <a:r>
              <a:rPr lang="en-US" sz="2800" dirty="0" smtClean="0"/>
              <a:t>Si isotope (</a:t>
            </a:r>
            <a:r>
              <a:rPr lang="en-US" sz="2800" baseline="30000" dirty="0" smtClean="0"/>
              <a:t>30</a:t>
            </a:r>
            <a:r>
              <a:rPr lang="en-US" sz="2800" dirty="0" smtClean="0"/>
              <a:t>Si</a:t>
            </a:r>
            <a:r>
              <a:rPr lang="en-US" sz="2800" dirty="0" smtClean="0">
                <a:sym typeface="Wingdings"/>
              </a:rPr>
              <a:t>/</a:t>
            </a:r>
            <a:r>
              <a:rPr lang="en-US" sz="2800" baseline="30000" dirty="0" smtClean="0">
                <a:sym typeface="Wingdings"/>
              </a:rPr>
              <a:t>28</a:t>
            </a:r>
            <a:r>
              <a:rPr lang="en-US" sz="2800" dirty="0" smtClean="0"/>
              <a:t>Si) in quartz:  −30‰</a:t>
            </a:r>
          </a:p>
          <a:p>
            <a:pPr>
              <a:lnSpc>
                <a:spcPct val="130000"/>
              </a:lnSpc>
            </a:pPr>
            <a:r>
              <a:rPr lang="en-US" sz="2400" dirty="0" smtClean="0"/>
              <a:t>										</a:t>
            </a:r>
            <a:endParaRPr lang="en-US" sz="2400" dirty="0"/>
          </a:p>
        </p:txBody>
      </p:sp>
      <p:sp>
        <p:nvSpPr>
          <p:cNvPr id="4" name="TextBox 3"/>
          <p:cNvSpPr txBox="1"/>
          <p:nvPr/>
        </p:nvSpPr>
        <p:spPr>
          <a:xfrm>
            <a:off x="657726" y="176463"/>
            <a:ext cx="7908758" cy="954107"/>
          </a:xfrm>
          <a:prstGeom prst="rect">
            <a:avLst/>
          </a:prstGeom>
          <a:noFill/>
        </p:spPr>
        <p:txBody>
          <a:bodyPr wrap="square" rtlCol="0">
            <a:spAutoFit/>
          </a:bodyPr>
          <a:lstStyle/>
          <a:p>
            <a:pPr algn="ctr"/>
            <a:r>
              <a:rPr lang="en-US" sz="2800" dirty="0"/>
              <a:t>m</a:t>
            </a:r>
            <a:r>
              <a:rPr lang="en-US" sz="2800" dirty="0" smtClean="0"/>
              <a:t>atrix effects of common isotope systems measured by the </a:t>
            </a:r>
            <a:r>
              <a:rPr lang="en-US" sz="2800" dirty="0" err="1" smtClean="0"/>
              <a:t>WiscSIMS</a:t>
            </a:r>
            <a:r>
              <a:rPr lang="en-US" sz="2800" dirty="0" smtClean="0"/>
              <a:t> </a:t>
            </a:r>
            <a:r>
              <a:rPr lang="en-US" sz="2800" dirty="0" err="1" smtClean="0"/>
              <a:t>ims</a:t>
            </a:r>
            <a:r>
              <a:rPr lang="en-US" sz="2800" dirty="0" smtClean="0"/>
              <a:t> 1280</a:t>
            </a:r>
            <a:endParaRPr lang="en-US" sz="2800" dirty="0"/>
          </a:p>
        </p:txBody>
      </p:sp>
    </p:spTree>
    <p:extLst>
      <p:ext uri="{BB962C8B-B14F-4D97-AF65-F5344CB8AC3E}">
        <p14:creationId xmlns:p14="http://schemas.microsoft.com/office/powerpoint/2010/main" val="4005041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636"/>
            <a:ext cx="9144000" cy="892552"/>
          </a:xfrm>
          <a:prstGeom prst="rect">
            <a:avLst/>
          </a:prstGeom>
          <a:noFill/>
        </p:spPr>
        <p:txBody>
          <a:bodyPr wrap="square" rtlCol="0">
            <a:spAutoFit/>
          </a:bodyPr>
          <a:lstStyle/>
          <a:p>
            <a:pPr algn="ctr"/>
            <a:r>
              <a:rPr lang="en-US" sz="2400" dirty="0" smtClean="0"/>
              <a:t>How do we know where we are aiming? Surface imperfections can be our friends (just make sure to miss them when analyzing</a:t>
            </a:r>
            <a:r>
              <a:rPr lang="en-US" sz="2800" dirty="0" smtClean="0"/>
              <a:t>).</a:t>
            </a:r>
            <a:endParaRPr lang="en-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1582" y="1031380"/>
            <a:ext cx="3502711" cy="5461960"/>
          </a:xfrm>
          <a:prstGeom prst="rect">
            <a:avLst/>
          </a:prstGeom>
        </p:spPr>
      </p:pic>
      <p:sp>
        <p:nvSpPr>
          <p:cNvPr id="5" name="TextBox 4"/>
          <p:cNvSpPr txBox="1"/>
          <p:nvPr/>
        </p:nvSpPr>
        <p:spPr>
          <a:xfrm>
            <a:off x="6400800" y="1223493"/>
            <a:ext cx="2369713" cy="1569660"/>
          </a:xfrm>
          <a:prstGeom prst="rect">
            <a:avLst/>
          </a:prstGeom>
          <a:noFill/>
        </p:spPr>
        <p:txBody>
          <a:bodyPr wrap="square" rtlCol="0">
            <a:spAutoFit/>
          </a:bodyPr>
          <a:lstStyle/>
          <a:p>
            <a:r>
              <a:rPr lang="en-US" sz="2400" dirty="0"/>
              <a:t>o</a:t>
            </a:r>
            <a:r>
              <a:rPr lang="en-US" sz="2400" dirty="0" smtClean="0"/>
              <a:t>ptical microscope image of sample surface.</a:t>
            </a:r>
            <a:endParaRPr lang="en-US" sz="2400" dirty="0"/>
          </a:p>
        </p:txBody>
      </p:sp>
      <p:sp>
        <p:nvSpPr>
          <p:cNvPr id="6" name="TextBox 5"/>
          <p:cNvSpPr txBox="1"/>
          <p:nvPr/>
        </p:nvSpPr>
        <p:spPr>
          <a:xfrm>
            <a:off x="2756078" y="5666702"/>
            <a:ext cx="1390919" cy="646331"/>
          </a:xfrm>
          <a:prstGeom prst="rect">
            <a:avLst/>
          </a:prstGeom>
          <a:noFill/>
        </p:spPr>
        <p:txBody>
          <a:bodyPr wrap="square" rtlCol="0">
            <a:spAutoFit/>
          </a:bodyPr>
          <a:lstStyle/>
          <a:p>
            <a:r>
              <a:rPr lang="en-US" dirty="0"/>
              <a:t>b</a:t>
            </a:r>
            <a:r>
              <a:rPr lang="en-US" dirty="0" smtClean="0"/>
              <a:t>asaltic glass</a:t>
            </a:r>
            <a:endParaRPr lang="en-US" dirty="0"/>
          </a:p>
        </p:txBody>
      </p:sp>
      <p:sp>
        <p:nvSpPr>
          <p:cNvPr id="7" name="TextBox 6"/>
          <p:cNvSpPr txBox="1"/>
          <p:nvPr/>
        </p:nvSpPr>
        <p:spPr>
          <a:xfrm>
            <a:off x="3799269" y="4893971"/>
            <a:ext cx="1223493" cy="646331"/>
          </a:xfrm>
          <a:prstGeom prst="rect">
            <a:avLst/>
          </a:prstGeom>
          <a:noFill/>
        </p:spPr>
        <p:txBody>
          <a:bodyPr wrap="square" rtlCol="0">
            <a:spAutoFit/>
          </a:bodyPr>
          <a:lstStyle/>
          <a:p>
            <a:r>
              <a:rPr lang="en-US" dirty="0">
                <a:solidFill>
                  <a:schemeClr val="bg1"/>
                </a:solidFill>
              </a:rPr>
              <a:t>l</a:t>
            </a:r>
            <a:r>
              <a:rPr lang="en-US" dirty="0" smtClean="0">
                <a:solidFill>
                  <a:schemeClr val="bg1"/>
                </a:solidFill>
              </a:rPr>
              <a:t>ow-Ca pyroxene</a:t>
            </a:r>
            <a:endParaRPr lang="en-US" dirty="0">
              <a:solidFill>
                <a:schemeClr val="bg1"/>
              </a:solidFill>
            </a:endParaRPr>
          </a:p>
        </p:txBody>
      </p:sp>
      <p:cxnSp>
        <p:nvCxnSpPr>
          <p:cNvPr id="9" name="Straight Arrow Connector 8"/>
          <p:cNvCxnSpPr/>
          <p:nvPr/>
        </p:nvCxnSpPr>
        <p:spPr>
          <a:xfrm flipV="1">
            <a:off x="3709116" y="3902299"/>
            <a:ext cx="1442432" cy="12878"/>
          </a:xfrm>
          <a:prstGeom prst="straightConnector1">
            <a:avLst/>
          </a:prstGeom>
          <a:ln w="76200" cmpd="sng">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25026" y="3977182"/>
            <a:ext cx="1133339" cy="461665"/>
          </a:xfrm>
          <a:prstGeom prst="rect">
            <a:avLst/>
          </a:prstGeom>
          <a:noFill/>
        </p:spPr>
        <p:txBody>
          <a:bodyPr wrap="square" rtlCol="0">
            <a:spAutoFit/>
          </a:bodyPr>
          <a:lstStyle/>
          <a:p>
            <a:pPr algn="ctr"/>
            <a:r>
              <a:rPr lang="en-US" sz="2400" dirty="0" smtClean="0">
                <a:solidFill>
                  <a:schemeClr val="bg1"/>
                </a:solidFill>
              </a:rPr>
              <a:t>50 µm</a:t>
            </a:r>
            <a:endParaRPr lang="en-US" sz="2400" dirty="0">
              <a:solidFill>
                <a:schemeClr val="bg1"/>
              </a:solidFill>
            </a:endParaRPr>
          </a:p>
        </p:txBody>
      </p:sp>
      <p:sp>
        <p:nvSpPr>
          <p:cNvPr id="11" name="TextBox 10"/>
          <p:cNvSpPr txBox="1"/>
          <p:nvPr/>
        </p:nvSpPr>
        <p:spPr>
          <a:xfrm>
            <a:off x="6400800" y="3902299"/>
            <a:ext cx="2369713" cy="1200329"/>
          </a:xfrm>
          <a:prstGeom prst="rect">
            <a:avLst/>
          </a:prstGeom>
          <a:noFill/>
        </p:spPr>
        <p:txBody>
          <a:bodyPr wrap="square" rtlCol="0">
            <a:spAutoFit/>
          </a:bodyPr>
          <a:lstStyle/>
          <a:p>
            <a:r>
              <a:rPr lang="en-US" sz="2400" dirty="0"/>
              <a:t>c</a:t>
            </a:r>
            <a:r>
              <a:rPr lang="en-US" sz="2400" dirty="0" smtClean="0"/>
              <a:t>orresponding BSE image of sample surface.</a:t>
            </a:r>
            <a:endParaRPr lang="en-US" sz="2400" dirty="0"/>
          </a:p>
        </p:txBody>
      </p:sp>
      <p:sp>
        <p:nvSpPr>
          <p:cNvPr id="12" name="TextBox 11"/>
          <p:cNvSpPr txBox="1"/>
          <p:nvPr/>
        </p:nvSpPr>
        <p:spPr>
          <a:xfrm>
            <a:off x="2060620" y="6493340"/>
            <a:ext cx="4662152" cy="369332"/>
          </a:xfrm>
          <a:prstGeom prst="rect">
            <a:avLst/>
          </a:prstGeom>
          <a:noFill/>
        </p:spPr>
        <p:txBody>
          <a:bodyPr wrap="square" rtlCol="0">
            <a:spAutoFit/>
          </a:bodyPr>
          <a:lstStyle/>
          <a:p>
            <a:pPr algn="ctr"/>
            <a:r>
              <a:rPr lang="en-US" dirty="0" smtClean="0"/>
              <a:t>Tenner et al. 2009. Chemical Geology</a:t>
            </a:r>
            <a:endParaRPr lang="en-US" dirty="0"/>
          </a:p>
        </p:txBody>
      </p:sp>
      <p:sp>
        <p:nvSpPr>
          <p:cNvPr id="13" name="TextBox 12"/>
          <p:cNvSpPr txBox="1"/>
          <p:nvPr/>
        </p:nvSpPr>
        <p:spPr>
          <a:xfrm>
            <a:off x="6400799" y="5320541"/>
            <a:ext cx="2743201" cy="1200329"/>
          </a:xfrm>
          <a:prstGeom prst="rect">
            <a:avLst/>
          </a:prstGeom>
          <a:noFill/>
        </p:spPr>
        <p:txBody>
          <a:bodyPr wrap="square" rtlCol="0">
            <a:spAutoFit/>
          </a:bodyPr>
          <a:lstStyle/>
          <a:p>
            <a:r>
              <a:rPr lang="en-US" sz="2400" dirty="0" smtClean="0"/>
              <a:t>* EPMA/SEM greatly aids with SIMS navigation</a:t>
            </a:r>
            <a:endParaRPr lang="en-US" sz="2400" dirty="0"/>
          </a:p>
        </p:txBody>
      </p:sp>
    </p:spTree>
    <p:extLst>
      <p:ext uri="{BB962C8B-B14F-4D97-AF65-F5344CB8AC3E}">
        <p14:creationId xmlns:p14="http://schemas.microsoft.com/office/powerpoint/2010/main" val="2316142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Secondary Ion Mass Spectrometer (SIMS)</a:t>
            </a:r>
            <a:endParaRPr lang="en-US" b="1" dirty="0"/>
          </a:p>
        </p:txBody>
      </p:sp>
      <p:cxnSp>
        <p:nvCxnSpPr>
          <p:cNvPr id="48" name="Straight Connector 47"/>
          <p:cNvCxnSpPr/>
          <p:nvPr/>
        </p:nvCxnSpPr>
        <p:spPr>
          <a:xfrm>
            <a:off x="455613" y="927441"/>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1918014" y="2246858"/>
            <a:ext cx="4967394" cy="3353806"/>
            <a:chOff x="363081" y="1272148"/>
            <a:chExt cx="5730178" cy="3868810"/>
          </a:xfrm>
        </p:grpSpPr>
        <p:sp>
          <p:nvSpPr>
            <p:cNvPr id="12" name="Rectangle 11"/>
            <p:cNvSpPr/>
            <p:nvPr/>
          </p:nvSpPr>
          <p:spPr>
            <a:xfrm>
              <a:off x="1723334" y="4489654"/>
              <a:ext cx="882950" cy="304862"/>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t>
              </a:r>
              <a:r>
                <a:rPr lang="en-US" sz="1400" dirty="0" smtClean="0"/>
                <a:t>10kV</a:t>
              </a:r>
              <a:endParaRPr lang="en-US" sz="1400" dirty="0"/>
            </a:p>
          </p:txBody>
        </p:sp>
        <p:grpSp>
          <p:nvGrpSpPr>
            <p:cNvPr id="20" name="Group 19"/>
            <p:cNvGrpSpPr/>
            <p:nvPr/>
          </p:nvGrpSpPr>
          <p:grpSpPr>
            <a:xfrm>
              <a:off x="2105160" y="2880772"/>
              <a:ext cx="98619" cy="1591057"/>
              <a:chOff x="2305124" y="3226929"/>
              <a:chExt cx="133276" cy="2150197"/>
            </a:xfrm>
          </p:grpSpPr>
          <p:cxnSp>
            <p:nvCxnSpPr>
              <p:cNvPr id="16" name="Straight Arrow Connector 15"/>
              <p:cNvCxnSpPr/>
              <p:nvPr/>
            </p:nvCxnSpPr>
            <p:spPr>
              <a:xfrm flipV="1">
                <a:off x="2438400" y="3226929"/>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71763" y="3226930"/>
                <a:ext cx="0" cy="2150195"/>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305124" y="3226930"/>
                <a:ext cx="0" cy="2150196"/>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1306215" y="2345360"/>
              <a:ext cx="915554" cy="2144294"/>
              <a:chOff x="1220050" y="2536101"/>
              <a:chExt cx="1237304" cy="2897856"/>
            </a:xfrm>
          </p:grpSpPr>
          <p:cxnSp>
            <p:nvCxnSpPr>
              <p:cNvPr id="7" name="Straight Arrow Connector 6"/>
              <p:cNvCxnSpPr/>
              <p:nvPr/>
            </p:nvCxnSpPr>
            <p:spPr>
              <a:xfrm>
                <a:off x="1284905"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220050"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344971" y="2536101"/>
                <a:ext cx="1112383" cy="2897856"/>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2286218" y="3509900"/>
              <a:ext cx="1835409" cy="355039"/>
            </a:xfrm>
            <a:prstGeom prst="rect">
              <a:avLst/>
            </a:prstGeom>
            <a:noFill/>
            <a:ln>
              <a:noFill/>
            </a:ln>
          </p:spPr>
          <p:txBody>
            <a:bodyPr wrap="square" rtlCol="0">
              <a:spAutoFit/>
            </a:bodyPr>
            <a:lstStyle/>
            <a:p>
              <a:r>
                <a:rPr lang="en-US" sz="1400" dirty="0" smtClean="0">
                  <a:solidFill>
                    <a:srgbClr val="0000FF"/>
                  </a:solidFill>
                </a:rPr>
                <a:t>Secondary Ion</a:t>
              </a:r>
              <a:endParaRPr lang="en-US" sz="1400" dirty="0">
                <a:solidFill>
                  <a:srgbClr val="0000FF"/>
                </a:solidFill>
              </a:endParaRPr>
            </a:p>
          </p:txBody>
        </p:sp>
        <p:sp>
          <p:nvSpPr>
            <p:cNvPr id="22" name="TextBox 21"/>
            <p:cNvSpPr txBox="1"/>
            <p:nvPr/>
          </p:nvSpPr>
          <p:spPr>
            <a:xfrm>
              <a:off x="363081" y="1701631"/>
              <a:ext cx="1594502" cy="603565"/>
            </a:xfrm>
            <a:prstGeom prst="rect">
              <a:avLst/>
            </a:prstGeom>
            <a:noFill/>
            <a:ln>
              <a:noFill/>
            </a:ln>
          </p:spPr>
          <p:txBody>
            <a:bodyPr wrap="none" rtlCol="0">
              <a:spAutoFit/>
            </a:bodyPr>
            <a:lstStyle/>
            <a:p>
              <a:r>
                <a:rPr lang="en-US" sz="1400" dirty="0" smtClean="0">
                  <a:solidFill>
                    <a:srgbClr val="FF0000"/>
                  </a:solidFill>
                </a:rPr>
                <a:t>Primary Ion</a:t>
              </a:r>
            </a:p>
            <a:p>
              <a:r>
                <a:rPr lang="en-US" sz="1400" dirty="0" smtClean="0">
                  <a:solidFill>
                    <a:srgbClr val="FF0000"/>
                  </a:solidFill>
                </a:rPr>
                <a:t>(+</a:t>
              </a:r>
              <a:r>
                <a:rPr lang="en-US" sz="1400" dirty="0">
                  <a:solidFill>
                    <a:srgbClr val="FF0000"/>
                  </a:solidFill>
                </a:rPr>
                <a:t>10kV/</a:t>
              </a:r>
              <a:r>
                <a:rPr lang="en-US" sz="1400" dirty="0" smtClean="0">
                  <a:solidFill>
                    <a:srgbClr val="FF0000"/>
                  </a:solidFill>
                </a:rPr>
                <a:t>−13kV)</a:t>
              </a:r>
              <a:endParaRPr lang="en-US" sz="1400" dirty="0">
                <a:solidFill>
                  <a:srgbClr val="FF0000"/>
                </a:solidFill>
              </a:endParaRPr>
            </a:p>
          </p:txBody>
        </p:sp>
        <p:sp>
          <p:nvSpPr>
            <p:cNvPr id="35" name="Block Arc 34"/>
            <p:cNvSpPr/>
            <p:nvPr/>
          </p:nvSpPr>
          <p:spPr>
            <a:xfrm>
              <a:off x="1848459" y="1663964"/>
              <a:ext cx="2470763"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37" name="Block Arc 36"/>
            <p:cNvSpPr/>
            <p:nvPr/>
          </p:nvSpPr>
          <p:spPr>
            <a:xfrm rot="5400000">
              <a:off x="3243637" y="1670544"/>
              <a:ext cx="2452227" cy="2452226"/>
            </a:xfrm>
            <a:prstGeom prst="blockArc">
              <a:avLst>
                <a:gd name="adj1" fmla="val 10800000"/>
                <a:gd name="adj2" fmla="val 16230522"/>
                <a:gd name="adj3" fmla="val 26735"/>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38" name="TextBox 37"/>
            <p:cNvSpPr txBox="1"/>
            <p:nvPr/>
          </p:nvSpPr>
          <p:spPr>
            <a:xfrm>
              <a:off x="4094956" y="1297990"/>
              <a:ext cx="1998303" cy="355039"/>
            </a:xfrm>
            <a:prstGeom prst="rect">
              <a:avLst/>
            </a:prstGeom>
            <a:noFill/>
          </p:spPr>
          <p:txBody>
            <a:bodyPr wrap="square" rtlCol="0">
              <a:spAutoFit/>
            </a:bodyPr>
            <a:lstStyle/>
            <a:p>
              <a:pPr algn="ctr"/>
              <a:r>
                <a:rPr lang="en-US" sz="1400" dirty="0" smtClean="0">
                  <a:solidFill>
                    <a:schemeClr val="tx1"/>
                  </a:solidFill>
                </a:rPr>
                <a:t>Magnetic Field</a:t>
              </a:r>
            </a:p>
          </p:txBody>
        </p:sp>
        <p:sp>
          <p:nvSpPr>
            <p:cNvPr id="39" name="TextBox 38"/>
            <p:cNvSpPr txBox="1"/>
            <p:nvPr/>
          </p:nvSpPr>
          <p:spPr>
            <a:xfrm>
              <a:off x="1678046" y="1272148"/>
              <a:ext cx="2184527" cy="355039"/>
            </a:xfrm>
            <a:prstGeom prst="rect">
              <a:avLst/>
            </a:prstGeom>
            <a:noFill/>
          </p:spPr>
          <p:txBody>
            <a:bodyPr wrap="square" rtlCol="0">
              <a:spAutoFit/>
            </a:bodyPr>
            <a:lstStyle/>
            <a:p>
              <a:pPr algn="ctr"/>
              <a:r>
                <a:rPr lang="en-US" sz="1400" dirty="0" smtClean="0">
                  <a:solidFill>
                    <a:schemeClr val="tx1"/>
                  </a:solidFill>
                </a:rPr>
                <a:t>Electrostatic Field</a:t>
              </a:r>
            </a:p>
          </p:txBody>
        </p:sp>
        <p:grpSp>
          <p:nvGrpSpPr>
            <p:cNvPr id="44" name="Group 43"/>
            <p:cNvGrpSpPr/>
            <p:nvPr/>
          </p:nvGrpSpPr>
          <p:grpSpPr>
            <a:xfrm>
              <a:off x="5165291" y="3030721"/>
              <a:ext cx="482561" cy="1041277"/>
              <a:chOff x="6564374" y="3886986"/>
              <a:chExt cx="368977" cy="1407210"/>
            </a:xfrm>
            <a:effectLst/>
          </p:grpSpPr>
          <p:cxnSp>
            <p:nvCxnSpPr>
              <p:cNvPr id="42" name="Straight Arrow Connector 41"/>
              <p:cNvCxnSpPr/>
              <p:nvPr/>
            </p:nvCxnSpPr>
            <p:spPr>
              <a:xfrm flipH="1">
                <a:off x="6564374" y="3886986"/>
                <a:ext cx="67771" cy="1407210"/>
              </a:xfrm>
              <a:prstGeom prst="straightConnector1">
                <a:avLst/>
              </a:prstGeom>
              <a:ln w="57150" cmpd="sng">
                <a:solidFill>
                  <a:srgbClr val="FF6600"/>
                </a:solidFill>
                <a:headEnd type="none"/>
                <a:tailEnd type="triangle" w="med"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835459" y="3886986"/>
                <a:ext cx="97892" cy="1407210"/>
              </a:xfrm>
              <a:prstGeom prst="straightConnector1">
                <a:avLst/>
              </a:prstGeom>
              <a:ln w="57150" cmpd="sng">
                <a:solidFill>
                  <a:srgbClr val="800080"/>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2783815" y="2589034"/>
              <a:ext cx="2017801" cy="603565"/>
            </a:xfrm>
            <a:prstGeom prst="rect">
              <a:avLst/>
            </a:prstGeom>
            <a:noFill/>
            <a:ln>
              <a:solidFill>
                <a:schemeClr val="tx1"/>
              </a:solidFill>
            </a:ln>
          </p:spPr>
          <p:txBody>
            <a:bodyPr wrap="none" rtlCol="0">
              <a:spAutoFit/>
            </a:bodyPr>
            <a:lstStyle/>
            <a:p>
              <a:pPr algn="ctr"/>
              <a:r>
                <a:rPr lang="en-US" sz="1400" dirty="0" smtClean="0"/>
                <a:t>Double focusing</a:t>
              </a:r>
            </a:p>
            <a:p>
              <a:pPr algn="ctr"/>
              <a:r>
                <a:rPr lang="en-US" sz="1400" dirty="0" smtClean="0"/>
                <a:t>Mass Spectrometer</a:t>
              </a:r>
              <a:endParaRPr lang="en-US" sz="1400" dirty="0"/>
            </a:p>
          </p:txBody>
        </p:sp>
        <p:sp>
          <p:nvSpPr>
            <p:cNvPr id="51" name="TextBox 50"/>
            <p:cNvSpPr txBox="1"/>
            <p:nvPr/>
          </p:nvSpPr>
          <p:spPr>
            <a:xfrm>
              <a:off x="5438447" y="4148042"/>
              <a:ext cx="527693" cy="355039"/>
            </a:xfrm>
            <a:prstGeom prst="rect">
              <a:avLst/>
            </a:prstGeom>
            <a:noFill/>
          </p:spPr>
          <p:txBody>
            <a:bodyPr wrap="none" rtlCol="0">
              <a:spAutoFit/>
            </a:bodyPr>
            <a:lstStyle/>
            <a:p>
              <a:r>
                <a:rPr lang="en-US" sz="1400" b="1" baseline="30000" dirty="0" smtClean="0">
                  <a:solidFill>
                    <a:srgbClr val="800080"/>
                  </a:solidFill>
                </a:rPr>
                <a:t>18</a:t>
              </a:r>
              <a:r>
                <a:rPr lang="en-US" sz="1400" b="1" dirty="0" smtClean="0">
                  <a:solidFill>
                    <a:srgbClr val="800080"/>
                  </a:solidFill>
                </a:rPr>
                <a:t>O</a:t>
              </a:r>
              <a:endParaRPr lang="en-US" sz="1400" b="1" dirty="0">
                <a:solidFill>
                  <a:srgbClr val="800080"/>
                </a:solidFill>
              </a:endParaRPr>
            </a:p>
          </p:txBody>
        </p:sp>
        <p:sp>
          <p:nvSpPr>
            <p:cNvPr id="52" name="TextBox 51"/>
            <p:cNvSpPr txBox="1"/>
            <p:nvPr/>
          </p:nvSpPr>
          <p:spPr>
            <a:xfrm>
              <a:off x="4859355" y="4148042"/>
              <a:ext cx="527693" cy="355039"/>
            </a:xfrm>
            <a:prstGeom prst="rect">
              <a:avLst/>
            </a:prstGeom>
            <a:noFill/>
          </p:spPr>
          <p:txBody>
            <a:bodyPr wrap="none" rtlCol="0">
              <a:spAutoFit/>
            </a:bodyPr>
            <a:lstStyle/>
            <a:p>
              <a:r>
                <a:rPr lang="en-US" sz="1400" b="1" baseline="30000" dirty="0" smtClean="0">
                  <a:solidFill>
                    <a:srgbClr val="FF6600"/>
                  </a:solidFill>
                </a:rPr>
                <a:t>16</a:t>
              </a:r>
              <a:r>
                <a:rPr lang="en-US" sz="1400" b="1" dirty="0" smtClean="0">
                  <a:solidFill>
                    <a:srgbClr val="FF6600"/>
                  </a:solidFill>
                </a:rPr>
                <a:t>O</a:t>
              </a:r>
              <a:endParaRPr lang="en-US" sz="1400" b="1" dirty="0">
                <a:solidFill>
                  <a:srgbClr val="FF6600"/>
                </a:solidFill>
              </a:endParaRPr>
            </a:p>
          </p:txBody>
        </p:sp>
        <p:sp>
          <p:nvSpPr>
            <p:cNvPr id="26" name="TextBox 25"/>
            <p:cNvSpPr txBox="1"/>
            <p:nvPr/>
          </p:nvSpPr>
          <p:spPr>
            <a:xfrm>
              <a:off x="4727163" y="4785919"/>
              <a:ext cx="1352811" cy="355039"/>
            </a:xfrm>
            <a:prstGeom prst="rect">
              <a:avLst/>
            </a:prstGeom>
            <a:noFill/>
            <a:ln>
              <a:solidFill>
                <a:schemeClr val="tx1"/>
              </a:solidFill>
            </a:ln>
          </p:spPr>
          <p:txBody>
            <a:bodyPr wrap="none" rtlCol="0">
              <a:spAutoFit/>
            </a:bodyPr>
            <a:lstStyle/>
            <a:p>
              <a:r>
                <a:rPr lang="en-US" sz="1400" dirty="0" smtClean="0"/>
                <a:t>Ion counters</a:t>
              </a:r>
              <a:endParaRPr lang="en-US" sz="1400" dirty="0"/>
            </a:p>
          </p:txBody>
        </p:sp>
        <p:cxnSp>
          <p:nvCxnSpPr>
            <p:cNvPr id="5" name="Straight Connector 4"/>
            <p:cNvCxnSpPr/>
            <p:nvPr/>
          </p:nvCxnSpPr>
          <p:spPr>
            <a:xfrm>
              <a:off x="5153551"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52640" y="4472035"/>
              <a:ext cx="13543" cy="304861"/>
            </a:xfrm>
            <a:prstGeom prst="line">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88685" y="4754658"/>
              <a:ext cx="1013127" cy="355039"/>
            </a:xfrm>
            <a:prstGeom prst="rect">
              <a:avLst/>
            </a:prstGeom>
            <a:noFill/>
            <a:ln>
              <a:noFill/>
            </a:ln>
          </p:spPr>
          <p:txBody>
            <a:bodyPr wrap="square" rtlCol="0">
              <a:spAutoFit/>
            </a:bodyPr>
            <a:lstStyle/>
            <a:p>
              <a:r>
                <a:rPr lang="en-US" sz="1400" dirty="0" smtClean="0">
                  <a:solidFill>
                    <a:srgbClr val="3366FF"/>
                  </a:solidFill>
                </a:rPr>
                <a:t>Sample</a:t>
              </a:r>
              <a:endParaRPr lang="en-US" sz="1400" dirty="0">
                <a:solidFill>
                  <a:srgbClr val="3366FF"/>
                </a:solidFill>
              </a:endParaRPr>
            </a:p>
          </p:txBody>
        </p:sp>
        <p:sp>
          <p:nvSpPr>
            <p:cNvPr id="8" name="Arc 7"/>
            <p:cNvSpPr/>
            <p:nvPr/>
          </p:nvSpPr>
          <p:spPr>
            <a:xfrm>
              <a:off x="2158305" y="2006900"/>
              <a:ext cx="1888514" cy="1753107"/>
            </a:xfrm>
            <a:prstGeom prst="arc">
              <a:avLst>
                <a:gd name="adj1" fmla="val 10746792"/>
                <a:gd name="adj2" fmla="val 16307625"/>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33" name="Arc 32"/>
            <p:cNvSpPr/>
            <p:nvPr/>
          </p:nvSpPr>
          <p:spPr>
            <a:xfrm>
              <a:off x="3500664" y="2006900"/>
              <a:ext cx="1888514" cy="1753107"/>
            </a:xfrm>
            <a:prstGeom prst="arc">
              <a:avLst>
                <a:gd name="adj1" fmla="val 16281981"/>
                <a:gd name="adj2" fmla="val 39818"/>
              </a:avLst>
            </a:prstGeom>
            <a:ln w="25400" cmpd="sng">
              <a:solidFill>
                <a:schemeClr val="tx1"/>
              </a:solidFill>
              <a:headEnd type="none"/>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cxnSp>
          <p:nvCxnSpPr>
            <p:cNvPr id="10" name="Straight Arrow Connector 9"/>
            <p:cNvCxnSpPr>
              <a:stCxn id="8" idx="2"/>
              <a:endCxn id="37" idx="0"/>
            </p:cNvCxnSpPr>
            <p:nvPr/>
          </p:nvCxnSpPr>
          <p:spPr>
            <a:xfrm flipV="1">
              <a:off x="3130001" y="1998345"/>
              <a:ext cx="1339750" cy="8925"/>
            </a:xfrm>
            <a:prstGeom prst="straightConnector1">
              <a:avLst/>
            </a:prstGeom>
            <a:ln w="25400" cmpd="sng">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335288" y="4098699"/>
              <a:ext cx="758115" cy="355039"/>
            </a:xfrm>
            <a:prstGeom prst="rect">
              <a:avLst/>
            </a:prstGeom>
            <a:solidFill>
              <a:srgbClr val="FFFF00"/>
            </a:solidFill>
            <a:ln>
              <a:noFill/>
            </a:ln>
          </p:spPr>
          <p:txBody>
            <a:bodyPr wrap="square" rtlCol="0">
              <a:spAutoFit/>
            </a:bodyPr>
            <a:lstStyle/>
            <a:p>
              <a:r>
                <a:rPr lang="en-US" sz="1400" dirty="0" smtClean="0">
                  <a:solidFill>
                    <a:srgbClr val="0000FF"/>
                  </a:solidFill>
                </a:rPr>
                <a:t>E-gun</a:t>
              </a:r>
              <a:endParaRPr lang="en-US" sz="1400" dirty="0">
                <a:solidFill>
                  <a:srgbClr val="0000FF"/>
                </a:solidFill>
              </a:endParaRPr>
            </a:p>
          </p:txBody>
        </p:sp>
      </p:grpSp>
      <p:sp>
        <p:nvSpPr>
          <p:cNvPr id="31" name="Rectangle 30"/>
          <p:cNvSpPr/>
          <p:nvPr/>
        </p:nvSpPr>
        <p:spPr>
          <a:xfrm>
            <a:off x="1918014" y="2246858"/>
            <a:ext cx="5270734" cy="37374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400"/>
          </a:p>
        </p:txBody>
      </p:sp>
      <p:sp>
        <p:nvSpPr>
          <p:cNvPr id="46" name="TextBox 45"/>
          <p:cNvSpPr txBox="1"/>
          <p:nvPr/>
        </p:nvSpPr>
        <p:spPr>
          <a:xfrm>
            <a:off x="3534016" y="1746438"/>
            <a:ext cx="2605200" cy="427746"/>
          </a:xfrm>
          <a:prstGeom prst="rect">
            <a:avLst/>
          </a:prstGeom>
          <a:noFill/>
        </p:spPr>
        <p:txBody>
          <a:bodyPr wrap="none" rtlCol="0">
            <a:spAutoFit/>
          </a:bodyPr>
          <a:lstStyle/>
          <a:p>
            <a:pPr>
              <a:lnSpc>
                <a:spcPct val="120000"/>
              </a:lnSpc>
            </a:pPr>
            <a:r>
              <a:rPr lang="en-US" sz="2000" b="1" dirty="0" smtClean="0"/>
              <a:t>**Surface analysis**</a:t>
            </a:r>
          </a:p>
        </p:txBody>
      </p:sp>
      <p:sp>
        <p:nvSpPr>
          <p:cNvPr id="36" name="TextBox 35"/>
          <p:cNvSpPr txBox="1"/>
          <p:nvPr/>
        </p:nvSpPr>
        <p:spPr>
          <a:xfrm>
            <a:off x="2979072" y="5612498"/>
            <a:ext cx="3471401" cy="369332"/>
          </a:xfrm>
          <a:prstGeom prst="rect">
            <a:avLst/>
          </a:prstGeom>
          <a:noFill/>
        </p:spPr>
        <p:txBody>
          <a:bodyPr wrap="none" rtlCol="0">
            <a:spAutoFit/>
          </a:bodyPr>
          <a:lstStyle/>
          <a:p>
            <a:r>
              <a:rPr lang="en-US" b="1" dirty="0" smtClean="0"/>
              <a:t>Simplified Schematic of SIMS</a:t>
            </a:r>
            <a:endParaRPr lang="en-US" b="1" dirty="0"/>
          </a:p>
        </p:txBody>
      </p:sp>
      <p:sp>
        <p:nvSpPr>
          <p:cNvPr id="40" name="TextBox 39"/>
          <p:cNvSpPr txBox="1"/>
          <p:nvPr/>
        </p:nvSpPr>
        <p:spPr>
          <a:xfrm>
            <a:off x="232082" y="1212099"/>
            <a:ext cx="8670312" cy="461665"/>
          </a:xfrm>
          <a:prstGeom prst="rect">
            <a:avLst/>
          </a:prstGeom>
          <a:noFill/>
        </p:spPr>
        <p:txBody>
          <a:bodyPr wrap="none" rtlCol="0">
            <a:spAutoFit/>
          </a:bodyPr>
          <a:lstStyle/>
          <a:p>
            <a:r>
              <a:rPr lang="en-US" sz="2400" dirty="0" smtClean="0">
                <a:solidFill>
                  <a:srgbClr val="0000FF"/>
                </a:solidFill>
              </a:rPr>
              <a:t>Secondary ions are produced by the sputtering of primary ions</a:t>
            </a:r>
            <a:endParaRPr lang="en-US" sz="2400" dirty="0">
              <a:solidFill>
                <a:srgbClr val="0000FF"/>
              </a:solidFill>
            </a:endParaRPr>
          </a:p>
        </p:txBody>
      </p:sp>
      <p:sp>
        <p:nvSpPr>
          <p:cNvPr id="3" name="Rectangle 2"/>
          <p:cNvSpPr/>
          <p:nvPr/>
        </p:nvSpPr>
        <p:spPr>
          <a:xfrm>
            <a:off x="3585149" y="4674000"/>
            <a:ext cx="731461" cy="330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4" name="Rectangle 3"/>
          <p:cNvSpPr/>
          <p:nvPr/>
        </p:nvSpPr>
        <p:spPr>
          <a:xfrm>
            <a:off x="5864214" y="3771335"/>
            <a:ext cx="725918" cy="920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2400" dirty="0"/>
          </a:p>
        </p:txBody>
      </p:sp>
      <p:sp>
        <p:nvSpPr>
          <p:cNvPr id="6" name="Rectangle 5"/>
          <p:cNvSpPr/>
          <p:nvPr/>
        </p:nvSpPr>
        <p:spPr>
          <a:xfrm>
            <a:off x="5864214" y="4739922"/>
            <a:ext cx="910997" cy="265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9" name="Rectangle 8"/>
          <p:cNvSpPr/>
          <p:nvPr/>
        </p:nvSpPr>
        <p:spPr>
          <a:xfrm>
            <a:off x="5864214" y="5004924"/>
            <a:ext cx="910997" cy="262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11" name="Rectangle 10"/>
          <p:cNvSpPr/>
          <p:nvPr/>
        </p:nvSpPr>
        <p:spPr>
          <a:xfrm>
            <a:off x="6679145" y="5313219"/>
            <a:ext cx="173340" cy="255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cxnSp>
        <p:nvCxnSpPr>
          <p:cNvPr id="25" name="Straight Arrow Connector 24"/>
          <p:cNvCxnSpPr/>
          <p:nvPr/>
        </p:nvCxnSpPr>
        <p:spPr>
          <a:xfrm>
            <a:off x="6267618" y="3657956"/>
            <a:ext cx="4393" cy="1648140"/>
          </a:xfrm>
          <a:prstGeom prst="straightConnector1">
            <a:avLst/>
          </a:prstGeom>
          <a:ln w="76200" cmpd="sng">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450473" y="4183214"/>
            <a:ext cx="1749345" cy="461665"/>
          </a:xfrm>
          <a:prstGeom prst="rect">
            <a:avLst/>
          </a:prstGeom>
          <a:solidFill>
            <a:schemeClr val="bg1"/>
          </a:solidFill>
        </p:spPr>
        <p:txBody>
          <a:bodyPr wrap="square" rtlCol="0">
            <a:spAutoFit/>
          </a:bodyPr>
          <a:lstStyle/>
          <a:p>
            <a:r>
              <a:rPr kumimoji="1" lang="en-US" sz="2400" baseline="30000" dirty="0">
                <a:solidFill>
                  <a:schemeClr val="accent2">
                    <a:lumMod val="75000"/>
                  </a:schemeClr>
                </a:solidFill>
              </a:rPr>
              <a:t>16</a:t>
            </a:r>
            <a:r>
              <a:rPr kumimoji="1" lang="en-US" sz="2400" dirty="0">
                <a:solidFill>
                  <a:schemeClr val="accent2">
                    <a:lumMod val="75000"/>
                  </a:schemeClr>
                </a:solidFill>
              </a:rPr>
              <a:t>O or </a:t>
            </a:r>
            <a:r>
              <a:rPr kumimoji="1" lang="en-US" sz="2400" baseline="30000" dirty="0">
                <a:solidFill>
                  <a:schemeClr val="accent2">
                    <a:lumMod val="75000"/>
                  </a:schemeClr>
                </a:solidFill>
              </a:rPr>
              <a:t>18</a:t>
            </a:r>
            <a:r>
              <a:rPr kumimoji="1" lang="en-US" sz="2400" dirty="0">
                <a:solidFill>
                  <a:schemeClr val="accent2">
                    <a:lumMod val="75000"/>
                  </a:schemeClr>
                </a:solidFill>
              </a:rPr>
              <a:t>O </a:t>
            </a:r>
          </a:p>
        </p:txBody>
      </p:sp>
      <p:cxnSp>
        <p:nvCxnSpPr>
          <p:cNvPr id="54" name="Straight Arrow Connector 53"/>
          <p:cNvCxnSpPr/>
          <p:nvPr/>
        </p:nvCxnSpPr>
        <p:spPr>
          <a:xfrm flipH="1">
            <a:off x="6590131" y="3142390"/>
            <a:ext cx="905373"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495504" y="2554635"/>
            <a:ext cx="1406890" cy="1200329"/>
          </a:xfrm>
          <a:prstGeom prst="rect">
            <a:avLst/>
          </a:prstGeom>
          <a:noFill/>
        </p:spPr>
        <p:txBody>
          <a:bodyPr wrap="square" rtlCol="0">
            <a:spAutoFit/>
          </a:bodyPr>
          <a:lstStyle/>
          <a:p>
            <a:r>
              <a:rPr lang="en-US" sz="2400" dirty="0" smtClean="0"/>
              <a:t>variable magnet strength</a:t>
            </a:r>
            <a:endParaRPr lang="en-US" sz="2400" dirty="0"/>
          </a:p>
        </p:txBody>
      </p:sp>
      <p:sp>
        <p:nvSpPr>
          <p:cNvPr id="57" name="TextBox 56"/>
          <p:cNvSpPr txBox="1"/>
          <p:nvPr/>
        </p:nvSpPr>
        <p:spPr>
          <a:xfrm>
            <a:off x="7289441" y="4802998"/>
            <a:ext cx="1715360" cy="1938992"/>
          </a:xfrm>
          <a:prstGeom prst="rect">
            <a:avLst/>
          </a:prstGeom>
          <a:noFill/>
        </p:spPr>
        <p:txBody>
          <a:bodyPr wrap="square" rtlCol="0">
            <a:spAutoFit/>
          </a:bodyPr>
          <a:lstStyle/>
          <a:p>
            <a:r>
              <a:rPr lang="en-US" sz="2400" dirty="0" smtClean="0"/>
              <a:t>“peak-jumping” or “mono-collection” mode</a:t>
            </a:r>
            <a:endParaRPr lang="en-US" sz="2400" dirty="0"/>
          </a:p>
        </p:txBody>
      </p:sp>
    </p:spTree>
    <p:extLst>
      <p:ext uri="{BB962C8B-B14F-4D97-AF65-F5344CB8AC3E}">
        <p14:creationId xmlns:p14="http://schemas.microsoft.com/office/powerpoint/2010/main" val="3003060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124157"/>
            <a:ext cx="8229600" cy="631825"/>
          </a:xfrm>
        </p:spPr>
        <p:txBody>
          <a:bodyPr>
            <a:normAutofit/>
          </a:bodyPr>
          <a:lstStyle/>
          <a:p>
            <a:pPr eaLnBrk="1" hangingPunct="1"/>
            <a:r>
              <a:rPr lang="en-US" altLang="ja-JP" dirty="0">
                <a:latin typeface="Calibri" charset="0"/>
              </a:rPr>
              <a:t>Improved optical </a:t>
            </a:r>
            <a:r>
              <a:rPr lang="en-US" altLang="ja-JP" dirty="0" smtClean="0">
                <a:latin typeface="Calibri" charset="0"/>
              </a:rPr>
              <a:t>resolution on the </a:t>
            </a:r>
            <a:r>
              <a:rPr lang="en-US" altLang="ja-JP" dirty="0" err="1" smtClean="0">
                <a:latin typeface="Calibri" charset="0"/>
              </a:rPr>
              <a:t>WiscSIMS</a:t>
            </a:r>
            <a:r>
              <a:rPr lang="en-US" altLang="ja-JP" dirty="0" smtClean="0">
                <a:latin typeface="Calibri" charset="0"/>
              </a:rPr>
              <a:t> IMS-1280</a:t>
            </a:r>
            <a:endParaRPr lang="en-US" altLang="ja-JP" dirty="0">
              <a:latin typeface="Calibri" charset="0"/>
            </a:endParaRPr>
          </a:p>
        </p:txBody>
      </p:sp>
      <p:sp>
        <p:nvSpPr>
          <p:cNvPr id="46082" name="TextBox 4"/>
          <p:cNvSpPr txBox="1">
            <a:spLocks noChangeArrowheads="1"/>
          </p:cNvSpPr>
          <p:nvPr/>
        </p:nvSpPr>
        <p:spPr bwMode="auto">
          <a:xfrm>
            <a:off x="550863" y="3573581"/>
            <a:ext cx="213518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dirty="0">
                <a:cs typeface="Arial" charset="0"/>
              </a:rPr>
              <a:t>Original </a:t>
            </a:r>
          </a:p>
          <a:p>
            <a:pPr algn="ctr" eaLnBrk="1" hangingPunct="1"/>
            <a:r>
              <a:rPr lang="en-US" altLang="ja-JP" dirty="0">
                <a:cs typeface="Arial" charset="0"/>
              </a:rPr>
              <a:t>(halogen light)</a:t>
            </a:r>
          </a:p>
        </p:txBody>
      </p:sp>
      <p:sp>
        <p:nvSpPr>
          <p:cNvPr id="46083" name="TextBox 5"/>
          <p:cNvSpPr txBox="1">
            <a:spLocks noChangeArrowheads="1"/>
          </p:cNvSpPr>
          <p:nvPr/>
        </p:nvSpPr>
        <p:spPr bwMode="auto">
          <a:xfrm>
            <a:off x="3860800" y="3570225"/>
            <a:ext cx="14843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dirty="0">
                <a:cs typeface="Arial" charset="0"/>
              </a:rPr>
              <a:t>Blue LED</a:t>
            </a:r>
          </a:p>
          <a:p>
            <a:pPr algn="ctr" eaLnBrk="1" hangingPunct="1"/>
            <a:r>
              <a:rPr lang="en-US" altLang="ja-JP" dirty="0">
                <a:cs typeface="Arial" charset="0"/>
              </a:rPr>
              <a:t>(450 nm)</a:t>
            </a:r>
          </a:p>
        </p:txBody>
      </p:sp>
      <p:pic>
        <p:nvPicPr>
          <p:cNvPr id="46084" name="Picture 2" descr="BlueLightJpe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198019" y="491914"/>
            <a:ext cx="2840037"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5" name="Picture 3" descr="WhiteLightJpeg.jpg"/>
          <p:cNvPicPr>
            <a:picLocks noChangeAspect="1"/>
          </p:cNvPicPr>
          <p:nvPr/>
        </p:nvPicPr>
        <p:blipFill>
          <a:blip r:embed="rId4" cstate="email">
            <a:extLst>
              <a:ext uri="{28A0092B-C50C-407E-A947-70E740481C1C}">
                <a14:useLocalDpi xmlns:a14="http://schemas.microsoft.com/office/drawing/2010/main"/>
              </a:ext>
            </a:extLst>
          </a:blip>
          <a:srcRect b="-4"/>
          <a:stretch>
            <a:fillRect/>
          </a:stretch>
        </p:blipFill>
        <p:spPr bwMode="auto">
          <a:xfrm rot="-5400000">
            <a:off x="205582" y="394712"/>
            <a:ext cx="2817812" cy="294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6" name="Picture 9" descr="20110902_Sigrid_CORRECT copy.t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21400" y="500797"/>
            <a:ext cx="2903538" cy="282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7" name="TextBox 11"/>
          <p:cNvSpPr txBox="1">
            <a:spLocks noChangeArrowheads="1"/>
          </p:cNvSpPr>
          <p:nvPr/>
        </p:nvSpPr>
        <p:spPr bwMode="auto">
          <a:xfrm>
            <a:off x="6900863" y="3578878"/>
            <a:ext cx="14160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dirty="0">
                <a:cs typeface="Arial" charset="0"/>
              </a:rPr>
              <a:t>UV LED </a:t>
            </a:r>
          </a:p>
          <a:p>
            <a:pPr algn="ctr" eaLnBrk="1" hangingPunct="1"/>
            <a:r>
              <a:rPr lang="en-US" altLang="ja-JP" dirty="0">
                <a:cs typeface="Arial" charset="0"/>
              </a:rPr>
              <a:t>(370 nm)</a:t>
            </a:r>
          </a:p>
        </p:txBody>
      </p:sp>
      <p:sp>
        <p:nvSpPr>
          <p:cNvPr id="2" name="TextBox 1"/>
          <p:cNvSpPr txBox="1"/>
          <p:nvPr/>
        </p:nvSpPr>
        <p:spPr>
          <a:xfrm>
            <a:off x="483049" y="6396983"/>
            <a:ext cx="8145841" cy="461665"/>
          </a:xfrm>
          <a:prstGeom prst="rect">
            <a:avLst/>
          </a:prstGeom>
          <a:noFill/>
        </p:spPr>
        <p:txBody>
          <a:bodyPr wrap="square" rtlCol="0">
            <a:spAutoFit/>
          </a:bodyPr>
          <a:lstStyle/>
          <a:p>
            <a:r>
              <a:rPr lang="en-US" sz="2400" b="1" dirty="0" smtClean="0">
                <a:solidFill>
                  <a:srgbClr val="0000FF"/>
                </a:solidFill>
              </a:rPr>
              <a:t>It is much easier to aim best position for the analysis</a:t>
            </a:r>
            <a:endParaRPr lang="en-US" sz="2400" b="1" dirty="0">
              <a:solidFill>
                <a:srgbClr val="0000FF"/>
              </a:solidFill>
            </a:endParaRPr>
          </a:p>
        </p:txBody>
      </p:sp>
      <mc:AlternateContent xmlns:mc="http://schemas.openxmlformats.org/markup-compatibility/2006" xmlns:a14="http://schemas.microsoft.com/office/drawing/2010/main">
        <mc:Choice Requires="a14">
          <p:sp>
            <p:nvSpPr>
              <p:cNvPr id="4" name="Rectangle 3"/>
              <p:cNvSpPr/>
              <p:nvPr/>
            </p:nvSpPr>
            <p:spPr>
              <a:xfrm>
                <a:off x="3174560" y="5051674"/>
                <a:ext cx="2566857" cy="10275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𝑑</m:t>
                      </m:r>
                      <m:r>
                        <a:rPr lang="en-US" sz="3200" i="0">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𝜆</m:t>
                          </m:r>
                        </m:num>
                        <m:den>
                          <m:r>
                            <a:rPr lang="en-US" sz="3200" i="0">
                              <a:latin typeface="Cambria Math" panose="02040503050406030204" pitchFamily="18" charset="0"/>
                            </a:rPr>
                            <m:t>2</m:t>
                          </m:r>
                          <m:r>
                            <a:rPr lang="en-US" sz="3200" i="1">
                              <a:latin typeface="Cambria Math" panose="02040503050406030204" pitchFamily="18" charset="0"/>
                            </a:rPr>
                            <m:t>𝑛</m:t>
                          </m:r>
                          <m:func>
                            <m:funcPr>
                              <m:ctrlPr>
                                <a:rPr lang="en-US" sz="3200" i="1">
                                  <a:latin typeface="Cambria Math" panose="02040503050406030204" pitchFamily="18" charset="0"/>
                                </a:rPr>
                              </m:ctrlPr>
                            </m:funcPr>
                            <m:fName>
                              <m:r>
                                <m:rPr>
                                  <m:sty m:val="p"/>
                                </m:rPr>
                                <a:rPr lang="en-US" sz="3200" i="0">
                                  <a:latin typeface="Cambria Math" panose="02040503050406030204" pitchFamily="18" charset="0"/>
                                </a:rPr>
                                <m:t>sin</m:t>
                              </m:r>
                            </m:fName>
                            <m:e>
                              <m:r>
                                <m:rPr>
                                  <m:sty m:val="p"/>
                                </m:rPr>
                                <a:rPr lang="en-US" sz="3200" i="0">
                                  <a:latin typeface="Cambria Math" panose="02040503050406030204" pitchFamily="18" charset="0"/>
                                </a:rPr>
                                <m:t>Θ</m:t>
                              </m:r>
                            </m:e>
                          </m:func>
                        </m:den>
                      </m:f>
                    </m:oMath>
                  </m:oMathPara>
                </a14:m>
                <a:endParaRPr lang="en-US" sz="3200" dirty="0"/>
              </a:p>
            </p:txBody>
          </p:sp>
        </mc:Choice>
        <mc:Fallback xmlns="">
          <p:sp>
            <p:nvSpPr>
              <p:cNvPr id="4" name="Rectangle 3"/>
              <p:cNvSpPr>
                <a:spLocks noRot="1" noChangeAspect="1" noMove="1" noResize="1" noEditPoints="1" noAdjustHandles="1" noChangeArrowheads="1" noChangeShapeType="1" noTextEdit="1"/>
              </p:cNvSpPr>
              <p:nvPr/>
            </p:nvSpPr>
            <p:spPr>
              <a:xfrm>
                <a:off x="3174560" y="5051674"/>
                <a:ext cx="2566857" cy="1027525"/>
              </a:xfrm>
              <a:prstGeom prst="rect">
                <a:avLst/>
              </a:prstGeom>
              <a:blipFill rotWithShape="0">
                <a:blip r:embed="rId6"/>
                <a:stretch>
                  <a:fillRect/>
                </a:stretch>
              </a:blipFill>
            </p:spPr>
            <p:txBody>
              <a:bodyPr/>
              <a:lstStyle/>
              <a:p>
                <a:r>
                  <a:rPr lang="en-US">
                    <a:noFill/>
                  </a:rPr>
                  <a:t> </a:t>
                </a:r>
              </a:p>
            </p:txBody>
          </p:sp>
        </mc:Fallback>
      </mc:AlternateContent>
      <p:sp>
        <p:nvSpPr>
          <p:cNvPr id="5" name="TextBox 4"/>
          <p:cNvSpPr txBox="1"/>
          <p:nvPr/>
        </p:nvSpPr>
        <p:spPr>
          <a:xfrm>
            <a:off x="3033781" y="4533361"/>
            <a:ext cx="3435350" cy="461665"/>
          </a:xfrm>
          <a:prstGeom prst="rect">
            <a:avLst/>
          </a:prstGeom>
          <a:noFill/>
        </p:spPr>
        <p:txBody>
          <a:bodyPr wrap="square" rtlCol="0">
            <a:spAutoFit/>
          </a:bodyPr>
          <a:lstStyle/>
          <a:p>
            <a:pPr algn="ctr"/>
            <a:r>
              <a:rPr lang="en-US" sz="2400" dirty="0" smtClean="0"/>
              <a:t>Abbe diffraction limit</a:t>
            </a:r>
            <a:endParaRPr lang="en-US" sz="2400" dirty="0"/>
          </a:p>
        </p:txBody>
      </p:sp>
      <p:cxnSp>
        <p:nvCxnSpPr>
          <p:cNvPr id="7" name="Straight Arrow Connector 6"/>
          <p:cNvCxnSpPr/>
          <p:nvPr/>
        </p:nvCxnSpPr>
        <p:spPr>
          <a:xfrm>
            <a:off x="2421228" y="5655589"/>
            <a:ext cx="822392"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59104" y="5280336"/>
            <a:ext cx="1635617" cy="830997"/>
          </a:xfrm>
          <a:prstGeom prst="rect">
            <a:avLst/>
          </a:prstGeom>
          <a:noFill/>
        </p:spPr>
        <p:txBody>
          <a:bodyPr wrap="square" rtlCol="0">
            <a:spAutoFit/>
          </a:bodyPr>
          <a:lstStyle/>
          <a:p>
            <a:r>
              <a:rPr lang="en-US" sz="2400" dirty="0"/>
              <a:t>o</a:t>
            </a:r>
            <a:r>
              <a:rPr lang="en-US" sz="2400" dirty="0" smtClean="0"/>
              <a:t>ptical resolution</a:t>
            </a:r>
            <a:endParaRPr lang="en-US" sz="2400" dirty="0"/>
          </a:p>
        </p:txBody>
      </p:sp>
      <p:sp>
        <p:nvSpPr>
          <p:cNvPr id="16" name="TextBox 15"/>
          <p:cNvSpPr txBox="1"/>
          <p:nvPr/>
        </p:nvSpPr>
        <p:spPr>
          <a:xfrm>
            <a:off x="5780112" y="5038795"/>
            <a:ext cx="3373616" cy="461665"/>
          </a:xfrm>
          <a:prstGeom prst="rect">
            <a:avLst/>
          </a:prstGeom>
          <a:noFill/>
        </p:spPr>
        <p:txBody>
          <a:bodyPr wrap="square" rtlCol="0">
            <a:spAutoFit/>
          </a:bodyPr>
          <a:lstStyle/>
          <a:p>
            <a:r>
              <a:rPr lang="en-US" sz="2400" dirty="0"/>
              <a:t>l</a:t>
            </a:r>
            <a:r>
              <a:rPr lang="en-US" sz="2400" dirty="0" smtClean="0"/>
              <a:t>ight source wavelength</a:t>
            </a:r>
            <a:endParaRPr lang="en-US" sz="2400" dirty="0"/>
          </a:p>
        </p:txBody>
      </p:sp>
      <p:cxnSp>
        <p:nvCxnSpPr>
          <p:cNvPr id="17" name="Straight Arrow Connector 16"/>
          <p:cNvCxnSpPr/>
          <p:nvPr/>
        </p:nvCxnSpPr>
        <p:spPr>
          <a:xfrm flipH="1" flipV="1">
            <a:off x="5109662" y="5286189"/>
            <a:ext cx="712822" cy="381"/>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460550" y="5616195"/>
            <a:ext cx="3373616" cy="461665"/>
          </a:xfrm>
          <a:prstGeom prst="rect">
            <a:avLst/>
          </a:prstGeom>
          <a:noFill/>
        </p:spPr>
        <p:txBody>
          <a:bodyPr wrap="square" rtlCol="0">
            <a:spAutoFit/>
          </a:bodyPr>
          <a:lstStyle/>
          <a:p>
            <a:r>
              <a:rPr lang="en-US" sz="2400" dirty="0"/>
              <a:t>n</a:t>
            </a:r>
            <a:r>
              <a:rPr lang="en-US" sz="2400" dirty="0" smtClean="0"/>
              <a:t>umerical aperture</a:t>
            </a:r>
            <a:endParaRPr lang="en-US" sz="2400" dirty="0"/>
          </a:p>
        </p:txBody>
      </p:sp>
      <p:cxnSp>
        <p:nvCxnSpPr>
          <p:cNvPr id="20" name="Straight Arrow Connector 19"/>
          <p:cNvCxnSpPr/>
          <p:nvPr/>
        </p:nvCxnSpPr>
        <p:spPr>
          <a:xfrm flipH="1">
            <a:off x="5661802" y="5885665"/>
            <a:ext cx="798748" cy="13509"/>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25640" y="3225517"/>
            <a:ext cx="7924800" cy="369332"/>
          </a:xfrm>
          <a:prstGeom prst="rect">
            <a:avLst/>
          </a:prstGeom>
          <a:noFill/>
        </p:spPr>
        <p:txBody>
          <a:bodyPr wrap="square" rtlCol="0">
            <a:spAutoFit/>
          </a:bodyPr>
          <a:lstStyle/>
          <a:p>
            <a:r>
              <a:rPr lang="en-US" dirty="0" smtClean="0"/>
              <a:t>Numbers in images correspond to width and spacing of lines, in microns</a:t>
            </a:r>
            <a:endParaRPr lang="en-US" dirty="0"/>
          </a:p>
        </p:txBody>
      </p:sp>
    </p:spTree>
    <p:extLst>
      <p:ext uri="{BB962C8B-B14F-4D97-AF65-F5344CB8AC3E}">
        <p14:creationId xmlns:p14="http://schemas.microsoft.com/office/powerpoint/2010/main" val="35713162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7276"/>
            <a:ext cx="9144000" cy="954107"/>
          </a:xfrm>
          <a:prstGeom prst="rect">
            <a:avLst/>
          </a:prstGeom>
          <a:noFill/>
        </p:spPr>
        <p:txBody>
          <a:bodyPr wrap="square" rtlCol="0">
            <a:spAutoFit/>
          </a:bodyPr>
          <a:lstStyle/>
          <a:p>
            <a:pPr algn="ctr"/>
            <a:r>
              <a:rPr lang="en-US" sz="2800" dirty="0" smtClean="0"/>
              <a:t>Need a 1 micron spot analysis? FIB marking for navigation by SIMS (a.k.a. DIY topography)</a:t>
            </a:r>
            <a:endParaRPr lang="en-US" sz="2800" dirty="0"/>
          </a:p>
        </p:txBody>
      </p:sp>
      <p:sp>
        <p:nvSpPr>
          <p:cNvPr id="5" name="TextBox 4"/>
          <p:cNvSpPr txBox="1"/>
          <p:nvPr/>
        </p:nvSpPr>
        <p:spPr>
          <a:xfrm>
            <a:off x="-25761" y="6252690"/>
            <a:ext cx="9169761" cy="646331"/>
          </a:xfrm>
          <a:prstGeom prst="rect">
            <a:avLst/>
          </a:prstGeom>
          <a:noFill/>
        </p:spPr>
        <p:txBody>
          <a:bodyPr wrap="square" rtlCol="0">
            <a:spAutoFit/>
          </a:bodyPr>
          <a:lstStyle/>
          <a:p>
            <a:pPr algn="ctr"/>
            <a:r>
              <a:rPr lang="en-US" dirty="0" smtClean="0"/>
              <a:t>Nakashima et al. 2012. EPSL. Particles returned from the comet Wild 2. Note: standards were also FIB marked to account for any topographic effects.</a:t>
            </a:r>
            <a:endParaRPr lang="en-US" dirty="0"/>
          </a:p>
        </p:txBody>
      </p:sp>
      <p:sp>
        <p:nvSpPr>
          <p:cNvPr id="6" name="TextBox 5"/>
          <p:cNvSpPr txBox="1"/>
          <p:nvPr/>
        </p:nvSpPr>
        <p:spPr>
          <a:xfrm>
            <a:off x="412125" y="805536"/>
            <a:ext cx="1249251" cy="2862322"/>
          </a:xfrm>
          <a:prstGeom prst="rect">
            <a:avLst/>
          </a:prstGeom>
          <a:noFill/>
        </p:spPr>
        <p:txBody>
          <a:bodyPr wrap="square" rtlCol="0">
            <a:spAutoFit/>
          </a:bodyPr>
          <a:lstStyle/>
          <a:p>
            <a:r>
              <a:rPr lang="en-US" sz="2000" dirty="0" smtClean="0"/>
              <a:t>FE-SEM image of FIB-marked square at region of interest. (Depth: ~30 nm)</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767" y="824245"/>
            <a:ext cx="5476671" cy="5467080"/>
          </a:xfrm>
          <a:prstGeom prst="rect">
            <a:avLst/>
          </a:prstGeom>
        </p:spPr>
      </p:pic>
      <p:sp>
        <p:nvSpPr>
          <p:cNvPr id="8" name="TextBox 7"/>
          <p:cNvSpPr txBox="1"/>
          <p:nvPr/>
        </p:nvSpPr>
        <p:spPr>
          <a:xfrm>
            <a:off x="7510829" y="1133340"/>
            <a:ext cx="1478625" cy="1938992"/>
          </a:xfrm>
          <a:prstGeom prst="rect">
            <a:avLst/>
          </a:prstGeom>
          <a:noFill/>
        </p:spPr>
        <p:txBody>
          <a:bodyPr wrap="square" rtlCol="0">
            <a:spAutoFit/>
          </a:bodyPr>
          <a:lstStyle/>
          <a:p>
            <a:r>
              <a:rPr lang="en-US" sz="2000" dirty="0" smtClean="0"/>
              <a:t>channel plate secondary ion image of FIB mark</a:t>
            </a:r>
            <a:endParaRPr lang="en-US" sz="2000" dirty="0"/>
          </a:p>
        </p:txBody>
      </p:sp>
      <p:sp>
        <p:nvSpPr>
          <p:cNvPr id="9" name="TextBox 8"/>
          <p:cNvSpPr txBox="1"/>
          <p:nvPr/>
        </p:nvSpPr>
        <p:spPr>
          <a:xfrm>
            <a:off x="412125" y="3873321"/>
            <a:ext cx="1435642" cy="2246769"/>
          </a:xfrm>
          <a:prstGeom prst="rect">
            <a:avLst/>
          </a:prstGeom>
          <a:noFill/>
        </p:spPr>
        <p:txBody>
          <a:bodyPr wrap="square" rtlCol="0">
            <a:spAutoFit/>
          </a:bodyPr>
          <a:lstStyle/>
          <a:p>
            <a:r>
              <a:rPr lang="en-US" sz="2000" dirty="0"/>
              <a:t>c</a:t>
            </a:r>
            <a:r>
              <a:rPr lang="en-US" sz="2000" dirty="0" smtClean="0"/>
              <a:t>hannel plate secondary ion image of SIMS analysis pit</a:t>
            </a:r>
            <a:endParaRPr lang="en-US" sz="2000" dirty="0"/>
          </a:p>
        </p:txBody>
      </p:sp>
      <p:sp>
        <p:nvSpPr>
          <p:cNvPr id="10" name="TextBox 9"/>
          <p:cNvSpPr txBox="1"/>
          <p:nvPr/>
        </p:nvSpPr>
        <p:spPr>
          <a:xfrm>
            <a:off x="7510829" y="3873320"/>
            <a:ext cx="1435642" cy="1631216"/>
          </a:xfrm>
          <a:prstGeom prst="rect">
            <a:avLst/>
          </a:prstGeom>
          <a:noFill/>
        </p:spPr>
        <p:txBody>
          <a:bodyPr wrap="square" rtlCol="0">
            <a:spAutoFit/>
          </a:bodyPr>
          <a:lstStyle/>
          <a:p>
            <a:r>
              <a:rPr lang="en-US" sz="2000" dirty="0" smtClean="0"/>
              <a:t>FE-SEM image of SIMS analysis pit.</a:t>
            </a:r>
            <a:endParaRPr lang="en-US" sz="2000" dirty="0"/>
          </a:p>
        </p:txBody>
      </p:sp>
    </p:spTree>
    <p:extLst>
      <p:ext uri="{BB962C8B-B14F-4D97-AF65-F5344CB8AC3E}">
        <p14:creationId xmlns:p14="http://schemas.microsoft.com/office/powerpoint/2010/main" val="726402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497"/>
            <a:ext cx="9144000" cy="627062"/>
          </a:xfrm>
        </p:spPr>
        <p:txBody>
          <a:bodyPr>
            <a:normAutofit/>
          </a:bodyPr>
          <a:lstStyle/>
          <a:p>
            <a:r>
              <a:rPr lang="en-US" dirty="0" smtClean="0"/>
              <a:t>Too much topography becomes our enemy…</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 y="558792"/>
            <a:ext cx="3888735" cy="451353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9946" y="525846"/>
            <a:ext cx="5064054" cy="4935345"/>
          </a:xfrm>
          <a:prstGeom prst="rect">
            <a:avLst/>
          </a:prstGeom>
        </p:spPr>
      </p:pic>
      <p:cxnSp>
        <p:nvCxnSpPr>
          <p:cNvPr id="7" name="Straight Arrow Connector 6"/>
          <p:cNvCxnSpPr/>
          <p:nvPr/>
        </p:nvCxnSpPr>
        <p:spPr>
          <a:xfrm flipH="1" flipV="1">
            <a:off x="7263441" y="1035170"/>
            <a:ext cx="172529" cy="655607"/>
          </a:xfrm>
          <a:prstGeom prst="straightConnector1">
            <a:avLst/>
          </a:prstGeom>
          <a:ln w="508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01464" y="963910"/>
            <a:ext cx="1290425" cy="707886"/>
          </a:xfrm>
          <a:prstGeom prst="rect">
            <a:avLst/>
          </a:prstGeom>
          <a:noFill/>
        </p:spPr>
        <p:txBody>
          <a:bodyPr wrap="square" rtlCol="0">
            <a:spAutoFit/>
          </a:bodyPr>
          <a:lstStyle/>
          <a:p>
            <a:r>
              <a:rPr lang="en-US" sz="2000" dirty="0">
                <a:solidFill>
                  <a:srgbClr val="FF0000"/>
                </a:solidFill>
              </a:rPr>
              <a:t>m</a:t>
            </a:r>
            <a:r>
              <a:rPr lang="en-US" sz="2000" dirty="0" smtClean="0">
                <a:solidFill>
                  <a:srgbClr val="FF0000"/>
                </a:solidFill>
              </a:rPr>
              <a:t>atrix effect</a:t>
            </a:r>
            <a:endParaRPr lang="en-US" sz="2000" dirty="0">
              <a:solidFill>
                <a:srgbClr val="FF0000"/>
              </a:solidFill>
            </a:endParaRPr>
          </a:p>
        </p:txBody>
      </p:sp>
      <p:sp>
        <p:nvSpPr>
          <p:cNvPr id="10" name="TextBox 9"/>
          <p:cNvSpPr txBox="1"/>
          <p:nvPr/>
        </p:nvSpPr>
        <p:spPr>
          <a:xfrm>
            <a:off x="5676179" y="3933645"/>
            <a:ext cx="1587262" cy="707886"/>
          </a:xfrm>
          <a:prstGeom prst="rect">
            <a:avLst/>
          </a:prstGeom>
          <a:noFill/>
        </p:spPr>
        <p:txBody>
          <a:bodyPr wrap="square" rtlCol="0">
            <a:spAutoFit/>
          </a:bodyPr>
          <a:lstStyle/>
          <a:p>
            <a:r>
              <a:rPr lang="en-US" sz="2000" dirty="0">
                <a:solidFill>
                  <a:srgbClr val="FF0000"/>
                </a:solidFill>
              </a:rPr>
              <a:t>t</a:t>
            </a:r>
            <a:r>
              <a:rPr lang="en-US" sz="2000" dirty="0" smtClean="0">
                <a:solidFill>
                  <a:srgbClr val="FF0000"/>
                </a:solidFill>
              </a:rPr>
              <a:t>opography effects</a:t>
            </a:r>
            <a:endParaRPr lang="en-US" sz="2000" dirty="0">
              <a:solidFill>
                <a:srgbClr val="FF0000"/>
              </a:solidFill>
            </a:endParaRPr>
          </a:p>
        </p:txBody>
      </p:sp>
      <p:sp>
        <p:nvSpPr>
          <p:cNvPr id="11" name="Oval 10"/>
          <p:cNvSpPr/>
          <p:nvPr/>
        </p:nvSpPr>
        <p:spPr>
          <a:xfrm>
            <a:off x="586596" y="2173857"/>
            <a:ext cx="1690778" cy="672860"/>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cxnSp>
        <p:nvCxnSpPr>
          <p:cNvPr id="13" name="Straight Arrow Connector 12"/>
          <p:cNvCxnSpPr>
            <a:stCxn id="11" idx="6"/>
          </p:cNvCxnSpPr>
          <p:nvPr/>
        </p:nvCxnSpPr>
        <p:spPr>
          <a:xfrm>
            <a:off x="2277374" y="2510287"/>
            <a:ext cx="2587924" cy="1440614"/>
          </a:xfrm>
          <a:prstGeom prst="straightConnector1">
            <a:avLst/>
          </a:prstGeom>
          <a:ln w="889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727275" y="5426688"/>
            <a:ext cx="3191774" cy="0"/>
          </a:xfrm>
          <a:prstGeom prst="straightConnector1">
            <a:avLst/>
          </a:prstGeom>
          <a:ln w="508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364968" y="5400134"/>
            <a:ext cx="776377" cy="461665"/>
          </a:xfrm>
          <a:prstGeom prst="rect">
            <a:avLst/>
          </a:prstGeom>
          <a:noFill/>
        </p:spPr>
        <p:txBody>
          <a:bodyPr wrap="square" rtlCol="0">
            <a:spAutoFit/>
          </a:bodyPr>
          <a:lstStyle/>
          <a:p>
            <a:pPr algn="ctr"/>
            <a:r>
              <a:rPr lang="en-US" sz="2400" dirty="0" smtClean="0"/>
              <a:t>rim</a:t>
            </a:r>
            <a:endParaRPr lang="en-US" sz="2400" dirty="0"/>
          </a:p>
        </p:txBody>
      </p:sp>
      <p:sp>
        <p:nvSpPr>
          <p:cNvPr id="17" name="TextBox 16"/>
          <p:cNvSpPr txBox="1"/>
          <p:nvPr/>
        </p:nvSpPr>
        <p:spPr>
          <a:xfrm>
            <a:off x="7349705" y="5428935"/>
            <a:ext cx="1155940" cy="461665"/>
          </a:xfrm>
          <a:prstGeom prst="rect">
            <a:avLst/>
          </a:prstGeom>
          <a:noFill/>
        </p:spPr>
        <p:txBody>
          <a:bodyPr wrap="square" rtlCol="0">
            <a:spAutoFit/>
          </a:bodyPr>
          <a:lstStyle/>
          <a:p>
            <a:pPr algn="ctr"/>
            <a:r>
              <a:rPr lang="en-US" sz="2400" dirty="0" smtClean="0"/>
              <a:t>center</a:t>
            </a:r>
            <a:endParaRPr lang="en-US" sz="2400" dirty="0"/>
          </a:p>
        </p:txBody>
      </p:sp>
      <p:sp>
        <p:nvSpPr>
          <p:cNvPr id="3" name="TextBox 2"/>
          <p:cNvSpPr txBox="1"/>
          <p:nvPr/>
        </p:nvSpPr>
        <p:spPr>
          <a:xfrm>
            <a:off x="103513" y="5020569"/>
            <a:ext cx="4175190" cy="338554"/>
          </a:xfrm>
          <a:prstGeom prst="rect">
            <a:avLst/>
          </a:prstGeom>
          <a:noFill/>
        </p:spPr>
        <p:txBody>
          <a:bodyPr wrap="square" rtlCol="0">
            <a:spAutoFit/>
          </a:bodyPr>
          <a:lstStyle/>
          <a:p>
            <a:r>
              <a:rPr lang="en-US" sz="1600" dirty="0" smtClean="0"/>
              <a:t>Kita et al. 2009. Chemical Geology. Quartz</a:t>
            </a:r>
            <a:endParaRPr lang="en-US" sz="1600" dirty="0"/>
          </a:p>
        </p:txBody>
      </p:sp>
      <p:sp>
        <p:nvSpPr>
          <p:cNvPr id="9" name="TextBox 8"/>
          <p:cNvSpPr txBox="1"/>
          <p:nvPr/>
        </p:nvSpPr>
        <p:spPr>
          <a:xfrm>
            <a:off x="-17258" y="5503655"/>
            <a:ext cx="3888735" cy="707886"/>
          </a:xfrm>
          <a:prstGeom prst="rect">
            <a:avLst/>
          </a:prstGeom>
          <a:noFill/>
        </p:spPr>
        <p:txBody>
          <a:bodyPr wrap="square" rtlCol="0">
            <a:spAutoFit/>
          </a:bodyPr>
          <a:lstStyle/>
          <a:p>
            <a:r>
              <a:rPr lang="en-US" sz="2000" dirty="0" smtClean="0"/>
              <a:t>-due to disturbing electric fields around the sample.</a:t>
            </a:r>
          </a:p>
        </p:txBody>
      </p:sp>
      <p:sp>
        <p:nvSpPr>
          <p:cNvPr id="18" name="TextBox 17"/>
          <p:cNvSpPr txBox="1"/>
          <p:nvPr/>
        </p:nvSpPr>
        <p:spPr>
          <a:xfrm>
            <a:off x="-2881" y="6173639"/>
            <a:ext cx="6886760" cy="707886"/>
          </a:xfrm>
          <a:prstGeom prst="rect">
            <a:avLst/>
          </a:prstGeom>
          <a:noFill/>
        </p:spPr>
        <p:txBody>
          <a:bodyPr wrap="square" rtlCol="0">
            <a:spAutoFit/>
          </a:bodyPr>
          <a:lstStyle/>
          <a:p>
            <a:r>
              <a:rPr lang="en-US" sz="2000" dirty="0" smtClean="0"/>
              <a:t>-it is important that samples have flat, </a:t>
            </a:r>
            <a:r>
              <a:rPr lang="en-US" sz="2000" dirty="0" err="1" smtClean="0"/>
              <a:t>untilted</a:t>
            </a:r>
            <a:r>
              <a:rPr lang="en-US" sz="2000" dirty="0" smtClean="0"/>
              <a:t> surfaces (some micron-scale surface pits and cracks are OK).</a:t>
            </a:r>
          </a:p>
        </p:txBody>
      </p:sp>
    </p:spTree>
    <p:extLst>
      <p:ext uri="{BB962C8B-B14F-4D97-AF65-F5344CB8AC3E}">
        <p14:creationId xmlns:p14="http://schemas.microsoft.com/office/powerpoint/2010/main" val="2635639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3306" y="1852597"/>
            <a:ext cx="4756138" cy="312649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75" y="1986542"/>
            <a:ext cx="3987112" cy="2858606"/>
          </a:xfrm>
          <a:prstGeom prst="rect">
            <a:avLst/>
          </a:prstGeom>
        </p:spPr>
      </p:pic>
      <p:sp>
        <p:nvSpPr>
          <p:cNvPr id="5" name="TextBox 4"/>
          <p:cNvSpPr txBox="1"/>
          <p:nvPr/>
        </p:nvSpPr>
        <p:spPr>
          <a:xfrm>
            <a:off x="155275" y="1165342"/>
            <a:ext cx="3987112" cy="769441"/>
          </a:xfrm>
          <a:prstGeom prst="rect">
            <a:avLst/>
          </a:prstGeom>
          <a:noFill/>
        </p:spPr>
        <p:txBody>
          <a:bodyPr wrap="square" rtlCol="0">
            <a:spAutoFit/>
          </a:bodyPr>
          <a:lstStyle/>
          <a:p>
            <a:pPr algn="ctr"/>
            <a:r>
              <a:rPr lang="en-US" sz="2200" dirty="0" smtClean="0"/>
              <a:t>&lt;1 µm of topography from center to edge of grain</a:t>
            </a:r>
            <a:endParaRPr lang="en-US" sz="2200" dirty="0"/>
          </a:p>
        </p:txBody>
      </p:sp>
      <p:sp>
        <p:nvSpPr>
          <p:cNvPr id="6" name="TextBox 5"/>
          <p:cNvSpPr txBox="1"/>
          <p:nvPr/>
        </p:nvSpPr>
        <p:spPr>
          <a:xfrm>
            <a:off x="4142388" y="1148089"/>
            <a:ext cx="4917056" cy="769441"/>
          </a:xfrm>
          <a:prstGeom prst="rect">
            <a:avLst/>
          </a:prstGeom>
          <a:noFill/>
        </p:spPr>
        <p:txBody>
          <a:bodyPr wrap="square" rtlCol="0">
            <a:spAutoFit/>
          </a:bodyPr>
          <a:lstStyle/>
          <a:p>
            <a:pPr algn="ctr"/>
            <a:r>
              <a:rPr lang="en-US" sz="2200" dirty="0"/>
              <a:t>a</a:t>
            </a:r>
            <a:r>
              <a:rPr lang="en-US" sz="2200" dirty="0" smtClean="0"/>
              <a:t>nalytical precision improves immensely (in this case ± 0.2 ‰ 2SD) </a:t>
            </a:r>
            <a:endParaRPr lang="en-US" sz="2200" dirty="0"/>
          </a:p>
        </p:txBody>
      </p:sp>
      <p:cxnSp>
        <p:nvCxnSpPr>
          <p:cNvPr id="8" name="Straight Arrow Connector 7"/>
          <p:cNvCxnSpPr/>
          <p:nvPr/>
        </p:nvCxnSpPr>
        <p:spPr>
          <a:xfrm flipH="1" flipV="1">
            <a:off x="5089585" y="3347049"/>
            <a:ext cx="2277373" cy="931653"/>
          </a:xfrm>
          <a:prstGeom prst="straightConnector1">
            <a:avLst/>
          </a:prstGeom>
          <a:ln w="635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10356" y="3726610"/>
            <a:ext cx="1276709" cy="707886"/>
          </a:xfrm>
          <a:prstGeom prst="rect">
            <a:avLst/>
          </a:prstGeom>
          <a:noFill/>
        </p:spPr>
        <p:txBody>
          <a:bodyPr wrap="square" rtlCol="0">
            <a:spAutoFit/>
          </a:bodyPr>
          <a:lstStyle/>
          <a:p>
            <a:r>
              <a:rPr lang="en-US" sz="2000" dirty="0">
                <a:solidFill>
                  <a:srgbClr val="FF0000"/>
                </a:solidFill>
              </a:rPr>
              <a:t>m</a:t>
            </a:r>
            <a:r>
              <a:rPr lang="en-US" sz="2000" dirty="0" smtClean="0">
                <a:solidFill>
                  <a:srgbClr val="FF0000"/>
                </a:solidFill>
              </a:rPr>
              <a:t>atrix effect</a:t>
            </a:r>
            <a:endParaRPr lang="en-US" sz="2000" dirty="0">
              <a:solidFill>
                <a:srgbClr val="FF0000"/>
              </a:solidFill>
            </a:endParaRPr>
          </a:p>
        </p:txBody>
      </p:sp>
      <p:sp>
        <p:nvSpPr>
          <p:cNvPr id="10" name="TextBox 9"/>
          <p:cNvSpPr txBox="1"/>
          <p:nvPr/>
        </p:nvSpPr>
        <p:spPr>
          <a:xfrm>
            <a:off x="138022" y="0"/>
            <a:ext cx="8904169" cy="954107"/>
          </a:xfrm>
          <a:prstGeom prst="rect">
            <a:avLst/>
          </a:prstGeom>
          <a:noFill/>
        </p:spPr>
        <p:txBody>
          <a:bodyPr wrap="square" rtlCol="0">
            <a:spAutoFit/>
          </a:bodyPr>
          <a:lstStyle/>
          <a:p>
            <a:pPr algn="ctr"/>
            <a:r>
              <a:rPr lang="en-US" sz="2800" dirty="0" smtClean="0"/>
              <a:t>Flat surfaces promote a high degree of analytical precision</a:t>
            </a:r>
            <a:endParaRPr lang="en-US" sz="2800" dirty="0"/>
          </a:p>
        </p:txBody>
      </p:sp>
      <p:sp>
        <p:nvSpPr>
          <p:cNvPr id="11" name="TextBox 10"/>
          <p:cNvSpPr txBox="1"/>
          <p:nvPr/>
        </p:nvSpPr>
        <p:spPr>
          <a:xfrm>
            <a:off x="103513" y="4848039"/>
            <a:ext cx="4175190" cy="338554"/>
          </a:xfrm>
          <a:prstGeom prst="rect">
            <a:avLst/>
          </a:prstGeom>
          <a:noFill/>
        </p:spPr>
        <p:txBody>
          <a:bodyPr wrap="square" rtlCol="0">
            <a:spAutoFit/>
          </a:bodyPr>
          <a:lstStyle/>
          <a:p>
            <a:r>
              <a:rPr lang="en-US" sz="1600" dirty="0" smtClean="0"/>
              <a:t>Kita et al. 2009. Chemical Geology.</a:t>
            </a:r>
            <a:endParaRPr lang="en-US" sz="1600" dirty="0"/>
          </a:p>
        </p:txBody>
      </p:sp>
    </p:spTree>
    <p:extLst>
      <p:ext uri="{BB962C8B-B14F-4D97-AF65-F5344CB8AC3E}">
        <p14:creationId xmlns:p14="http://schemas.microsoft.com/office/powerpoint/2010/main" val="17783058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87" y="1153046"/>
            <a:ext cx="8978870" cy="5377147"/>
          </a:xfrm>
          <a:prstGeom prst="rect">
            <a:avLst/>
          </a:prstGeom>
        </p:spPr>
      </p:pic>
      <p:sp>
        <p:nvSpPr>
          <p:cNvPr id="4" name="TextBox 3"/>
          <p:cNvSpPr txBox="1"/>
          <p:nvPr/>
        </p:nvSpPr>
        <p:spPr>
          <a:xfrm>
            <a:off x="0" y="672858"/>
            <a:ext cx="9143999" cy="400110"/>
          </a:xfrm>
          <a:prstGeom prst="rect">
            <a:avLst/>
          </a:prstGeom>
          <a:noFill/>
        </p:spPr>
        <p:txBody>
          <a:bodyPr wrap="square" rtlCol="0">
            <a:spAutoFit/>
          </a:bodyPr>
          <a:lstStyle/>
          <a:p>
            <a:r>
              <a:rPr lang="en-US" sz="2000" dirty="0" smtClean="0"/>
              <a:t>Fish </a:t>
            </a:r>
            <a:r>
              <a:rPr lang="en-US" sz="2000" dirty="0" err="1" smtClean="0"/>
              <a:t>otolith</a:t>
            </a:r>
            <a:r>
              <a:rPr lang="en-US" sz="2000" dirty="0" smtClean="0"/>
              <a:t>. Each numbered band corresponds to a year of growth (90 = 1990)</a:t>
            </a:r>
            <a:endParaRPr lang="en-US" sz="2000" dirty="0"/>
          </a:p>
        </p:txBody>
      </p:sp>
      <p:cxnSp>
        <p:nvCxnSpPr>
          <p:cNvPr id="6" name="Straight Arrow Connector 5"/>
          <p:cNvCxnSpPr/>
          <p:nvPr/>
        </p:nvCxnSpPr>
        <p:spPr>
          <a:xfrm>
            <a:off x="6901132" y="6349041"/>
            <a:ext cx="2165625" cy="0"/>
          </a:xfrm>
          <a:prstGeom prst="straightConnector1">
            <a:avLst/>
          </a:prstGeom>
          <a:ln w="762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952886" y="5865960"/>
            <a:ext cx="2062108" cy="461665"/>
          </a:xfrm>
          <a:prstGeom prst="rect">
            <a:avLst/>
          </a:prstGeom>
          <a:noFill/>
        </p:spPr>
        <p:txBody>
          <a:bodyPr wrap="square" rtlCol="0">
            <a:spAutoFit/>
          </a:bodyPr>
          <a:lstStyle/>
          <a:p>
            <a:pPr algn="ctr"/>
            <a:r>
              <a:rPr lang="en-US" sz="2400" dirty="0" smtClean="0"/>
              <a:t>500 µm</a:t>
            </a:r>
            <a:endParaRPr lang="en-US" sz="2400" dirty="0"/>
          </a:p>
        </p:txBody>
      </p:sp>
      <p:sp>
        <p:nvSpPr>
          <p:cNvPr id="8" name="TextBox 7"/>
          <p:cNvSpPr txBox="1"/>
          <p:nvPr/>
        </p:nvSpPr>
        <p:spPr>
          <a:xfrm>
            <a:off x="224287" y="6530193"/>
            <a:ext cx="6728599" cy="369332"/>
          </a:xfrm>
          <a:prstGeom prst="rect">
            <a:avLst/>
          </a:prstGeom>
          <a:noFill/>
        </p:spPr>
        <p:txBody>
          <a:bodyPr wrap="square" rtlCol="0">
            <a:spAutoFit/>
          </a:bodyPr>
          <a:lstStyle/>
          <a:p>
            <a:r>
              <a:rPr lang="en-US" dirty="0" err="1" smtClean="0"/>
              <a:t>Matta</a:t>
            </a:r>
            <a:r>
              <a:rPr lang="en-US" dirty="0" smtClean="0"/>
              <a:t> et al. 2013. Rapid Communications in Mass Spectrometry</a:t>
            </a:r>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87" y="1130133"/>
            <a:ext cx="2487848" cy="2078017"/>
          </a:xfrm>
          <a:prstGeom prst="rect">
            <a:avLst/>
          </a:prstGeom>
        </p:spPr>
      </p:pic>
      <p:sp>
        <p:nvSpPr>
          <p:cNvPr id="9" name="Rectangle 8"/>
          <p:cNvSpPr/>
          <p:nvPr/>
        </p:nvSpPr>
        <p:spPr>
          <a:xfrm>
            <a:off x="0" y="2916309"/>
            <a:ext cx="2363147" cy="307777"/>
          </a:xfrm>
          <a:prstGeom prst="rect">
            <a:avLst/>
          </a:prstGeom>
        </p:spPr>
        <p:txBody>
          <a:bodyPr wrap="none">
            <a:spAutoFit/>
          </a:bodyPr>
          <a:lstStyle/>
          <a:p>
            <a:r>
              <a:rPr lang="en-US" sz="1400" dirty="0">
                <a:latin typeface="arial" panose="020B0604020202020204" pitchFamily="34" charset="0"/>
              </a:rPr>
              <a:t>misclab.umeoce.maine.edu</a:t>
            </a:r>
            <a:endParaRPr lang="en-US" sz="1400" dirty="0"/>
          </a:p>
        </p:txBody>
      </p:sp>
      <p:cxnSp>
        <p:nvCxnSpPr>
          <p:cNvPr id="12" name="Straight Arrow Connector 11"/>
          <p:cNvCxnSpPr/>
          <p:nvPr/>
        </p:nvCxnSpPr>
        <p:spPr>
          <a:xfrm>
            <a:off x="743919" y="1363851"/>
            <a:ext cx="1224366" cy="557939"/>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8789" y="1193369"/>
            <a:ext cx="581625" cy="2789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Tree>
    <p:extLst>
      <p:ext uri="{BB962C8B-B14F-4D97-AF65-F5344CB8AC3E}">
        <p14:creationId xmlns:p14="http://schemas.microsoft.com/office/powerpoint/2010/main" val="848645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888" y="745088"/>
            <a:ext cx="5003321" cy="369332"/>
          </a:xfrm>
          <a:prstGeom prst="rect">
            <a:avLst/>
          </a:prstGeom>
          <a:noFill/>
        </p:spPr>
        <p:txBody>
          <a:bodyPr wrap="square" rtlCol="0">
            <a:spAutoFit/>
          </a:bodyPr>
          <a:lstStyle/>
          <a:p>
            <a:pPr algn="ctr"/>
            <a:r>
              <a:rPr lang="en-US" dirty="0"/>
              <a:t>e</a:t>
            </a:r>
            <a:r>
              <a:rPr lang="en-US" dirty="0" smtClean="0"/>
              <a:t>ach data point = 10 µm SIMS spot analysis</a:t>
            </a:r>
            <a:endParaRPr lang="en-US" dirty="0"/>
          </a:p>
        </p:txBody>
      </p:sp>
      <p:sp>
        <p:nvSpPr>
          <p:cNvPr id="5" name="TextBox 4"/>
          <p:cNvSpPr txBox="1"/>
          <p:nvPr/>
        </p:nvSpPr>
        <p:spPr>
          <a:xfrm>
            <a:off x="6989733" y="1549825"/>
            <a:ext cx="2076773" cy="3170099"/>
          </a:xfrm>
          <a:prstGeom prst="rect">
            <a:avLst/>
          </a:prstGeom>
          <a:noFill/>
        </p:spPr>
        <p:txBody>
          <a:bodyPr wrap="square" rtlCol="0">
            <a:spAutoFit/>
          </a:bodyPr>
          <a:lstStyle/>
          <a:p>
            <a:r>
              <a:rPr lang="en-US" sz="2000" dirty="0" smtClean="0"/>
              <a:t>O- isotope ratios of </a:t>
            </a:r>
            <a:r>
              <a:rPr lang="en-US" sz="2000" dirty="0" err="1" smtClean="0"/>
              <a:t>otoliths</a:t>
            </a:r>
            <a:r>
              <a:rPr lang="en-US" sz="2000" dirty="0" smtClean="0"/>
              <a:t> are influenced by the temperature and isotopic composition of water. Unaffected by biological processes.</a:t>
            </a:r>
            <a:endParaRPr lang="en-US" sz="2000" dirty="0"/>
          </a:p>
        </p:txBody>
      </p:sp>
      <p:sp>
        <p:nvSpPr>
          <p:cNvPr id="6" name="TextBox 5"/>
          <p:cNvSpPr txBox="1"/>
          <p:nvPr/>
        </p:nvSpPr>
        <p:spPr>
          <a:xfrm>
            <a:off x="152648" y="6476976"/>
            <a:ext cx="6728599" cy="338554"/>
          </a:xfrm>
          <a:prstGeom prst="rect">
            <a:avLst/>
          </a:prstGeom>
          <a:noFill/>
        </p:spPr>
        <p:txBody>
          <a:bodyPr wrap="square" rtlCol="0">
            <a:spAutoFit/>
          </a:bodyPr>
          <a:lstStyle/>
          <a:p>
            <a:r>
              <a:rPr lang="en-US" sz="1600" dirty="0" err="1" smtClean="0"/>
              <a:t>Matta</a:t>
            </a:r>
            <a:r>
              <a:rPr lang="en-US" sz="1600" dirty="0" smtClean="0"/>
              <a:t> et al. 2013. Rapid Communications in Mass Spectrometry</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70" y="1119705"/>
            <a:ext cx="6366416" cy="3715772"/>
          </a:xfrm>
          <a:prstGeom prst="rect">
            <a:avLst/>
          </a:prstGeom>
        </p:spPr>
      </p:pic>
      <p:sp>
        <p:nvSpPr>
          <p:cNvPr id="8" name="TextBox 7"/>
          <p:cNvSpPr txBox="1"/>
          <p:nvPr/>
        </p:nvSpPr>
        <p:spPr>
          <a:xfrm>
            <a:off x="1115880" y="4757982"/>
            <a:ext cx="4835472" cy="369332"/>
          </a:xfrm>
          <a:prstGeom prst="rect">
            <a:avLst/>
          </a:prstGeom>
          <a:noFill/>
        </p:spPr>
        <p:txBody>
          <a:bodyPr wrap="square" rtlCol="0">
            <a:spAutoFit/>
          </a:bodyPr>
          <a:lstStyle/>
          <a:p>
            <a:pPr algn="ctr"/>
            <a:r>
              <a:rPr lang="en-US" dirty="0"/>
              <a:t>d</a:t>
            </a:r>
            <a:r>
              <a:rPr lang="en-US" dirty="0" smtClean="0"/>
              <a:t>istance from </a:t>
            </a:r>
            <a:r>
              <a:rPr lang="en-US" dirty="0" err="1" smtClean="0"/>
              <a:t>otolith</a:t>
            </a:r>
            <a:r>
              <a:rPr lang="en-US" dirty="0" smtClean="0"/>
              <a:t> center (µm)</a:t>
            </a:r>
            <a:endParaRPr lang="en-US" dirty="0"/>
          </a:p>
        </p:txBody>
      </p:sp>
      <p:sp>
        <p:nvSpPr>
          <p:cNvPr id="9"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spTree>
    <p:extLst>
      <p:ext uri="{BB962C8B-B14F-4D97-AF65-F5344CB8AC3E}">
        <p14:creationId xmlns:p14="http://schemas.microsoft.com/office/powerpoint/2010/main" val="3617573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888" y="745088"/>
            <a:ext cx="5003321" cy="369332"/>
          </a:xfrm>
          <a:prstGeom prst="rect">
            <a:avLst/>
          </a:prstGeom>
          <a:noFill/>
        </p:spPr>
        <p:txBody>
          <a:bodyPr wrap="square" rtlCol="0">
            <a:spAutoFit/>
          </a:bodyPr>
          <a:lstStyle/>
          <a:p>
            <a:pPr algn="ctr"/>
            <a:r>
              <a:rPr lang="en-US" dirty="0"/>
              <a:t>e</a:t>
            </a:r>
            <a:r>
              <a:rPr lang="en-US" dirty="0" smtClean="0"/>
              <a:t>ach data point = 10 µm SIMS spot analysis</a:t>
            </a:r>
            <a:endParaRPr lang="en-US" dirty="0"/>
          </a:p>
        </p:txBody>
      </p:sp>
      <p:sp>
        <p:nvSpPr>
          <p:cNvPr id="6" name="TextBox 5"/>
          <p:cNvSpPr txBox="1"/>
          <p:nvPr/>
        </p:nvSpPr>
        <p:spPr>
          <a:xfrm>
            <a:off x="152648" y="6476976"/>
            <a:ext cx="6728599" cy="338554"/>
          </a:xfrm>
          <a:prstGeom prst="rect">
            <a:avLst/>
          </a:prstGeom>
          <a:noFill/>
        </p:spPr>
        <p:txBody>
          <a:bodyPr wrap="square" rtlCol="0">
            <a:spAutoFit/>
          </a:bodyPr>
          <a:lstStyle/>
          <a:p>
            <a:r>
              <a:rPr lang="en-US" sz="1600" dirty="0" err="1" smtClean="0"/>
              <a:t>Matta</a:t>
            </a:r>
            <a:r>
              <a:rPr lang="en-US" sz="1600" dirty="0" smtClean="0"/>
              <a:t> et al. 2013. Rapid Communications in Mass Spectrometry</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70" y="1119705"/>
            <a:ext cx="6366416" cy="3715772"/>
          </a:xfrm>
          <a:prstGeom prst="rect">
            <a:avLst/>
          </a:prstGeom>
        </p:spPr>
      </p:pic>
      <p:sp>
        <p:nvSpPr>
          <p:cNvPr id="8" name="TextBox 7"/>
          <p:cNvSpPr txBox="1"/>
          <p:nvPr/>
        </p:nvSpPr>
        <p:spPr>
          <a:xfrm>
            <a:off x="1115880" y="4757982"/>
            <a:ext cx="4835472" cy="369332"/>
          </a:xfrm>
          <a:prstGeom prst="rect">
            <a:avLst/>
          </a:prstGeom>
          <a:noFill/>
        </p:spPr>
        <p:txBody>
          <a:bodyPr wrap="square" rtlCol="0">
            <a:spAutoFit/>
          </a:bodyPr>
          <a:lstStyle/>
          <a:p>
            <a:pPr algn="ctr"/>
            <a:r>
              <a:rPr lang="en-US" dirty="0"/>
              <a:t>d</a:t>
            </a:r>
            <a:r>
              <a:rPr lang="en-US" dirty="0" smtClean="0"/>
              <a:t>istance from </a:t>
            </a:r>
            <a:r>
              <a:rPr lang="en-US" dirty="0" err="1" smtClean="0"/>
              <a:t>otolith</a:t>
            </a:r>
            <a:r>
              <a:rPr lang="en-US" dirty="0" smtClean="0"/>
              <a:t> center (µm)</a:t>
            </a:r>
            <a:endParaRPr lang="en-US" dirty="0"/>
          </a:p>
        </p:txBody>
      </p:sp>
      <p:sp>
        <p:nvSpPr>
          <p:cNvPr id="9"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cxnSp>
        <p:nvCxnSpPr>
          <p:cNvPr id="3" name="Straight Arrow Connector 2"/>
          <p:cNvCxnSpPr/>
          <p:nvPr/>
        </p:nvCxnSpPr>
        <p:spPr>
          <a:xfrm flipV="1">
            <a:off x="6881247" y="1441342"/>
            <a:ext cx="0" cy="313065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29220" y="1513570"/>
            <a:ext cx="2014780" cy="1938992"/>
          </a:xfrm>
          <a:prstGeom prst="rect">
            <a:avLst/>
          </a:prstGeom>
          <a:noFill/>
        </p:spPr>
        <p:txBody>
          <a:bodyPr wrap="square" rtlCol="0">
            <a:spAutoFit/>
          </a:bodyPr>
          <a:lstStyle/>
          <a:p>
            <a:r>
              <a:rPr lang="en-US" sz="2400" dirty="0" smtClean="0"/>
              <a:t>Decreasing water temperature (4 ⁰C for every 1 ‰).</a:t>
            </a:r>
            <a:endParaRPr lang="en-US" sz="2400" dirty="0"/>
          </a:p>
        </p:txBody>
      </p:sp>
      <p:cxnSp>
        <p:nvCxnSpPr>
          <p:cNvPr id="13" name="Straight Arrow Connector 12"/>
          <p:cNvCxnSpPr/>
          <p:nvPr/>
        </p:nvCxnSpPr>
        <p:spPr>
          <a:xfrm flipV="1">
            <a:off x="941888" y="2014780"/>
            <a:ext cx="2485790" cy="1379349"/>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90412" y="5127314"/>
            <a:ext cx="5820473" cy="769441"/>
          </a:xfrm>
          <a:prstGeom prst="rect">
            <a:avLst/>
          </a:prstGeom>
          <a:noFill/>
        </p:spPr>
        <p:txBody>
          <a:bodyPr wrap="square" rtlCol="0">
            <a:spAutoFit/>
          </a:bodyPr>
          <a:lstStyle/>
          <a:p>
            <a:r>
              <a:rPr lang="en-US" sz="2200" dirty="0" smtClean="0">
                <a:solidFill>
                  <a:srgbClr val="FF0000"/>
                </a:solidFill>
              </a:rPr>
              <a:t>Juvenile: located in shallow, warmer water</a:t>
            </a:r>
          </a:p>
          <a:p>
            <a:r>
              <a:rPr lang="en-US" sz="2200" dirty="0" smtClean="0">
                <a:solidFill>
                  <a:schemeClr val="accent1">
                    <a:lumMod val="75000"/>
                  </a:schemeClr>
                </a:solidFill>
              </a:rPr>
              <a:t>Adult: movement into deeper water</a:t>
            </a:r>
            <a:endParaRPr lang="en-US" sz="2200" dirty="0">
              <a:solidFill>
                <a:schemeClr val="accent1">
                  <a:lumMod val="75000"/>
                </a:schemeClr>
              </a:solidFill>
            </a:endParaRPr>
          </a:p>
        </p:txBody>
      </p:sp>
      <p:cxnSp>
        <p:nvCxnSpPr>
          <p:cNvPr id="16" name="Straight Arrow Connector 15"/>
          <p:cNvCxnSpPr/>
          <p:nvPr/>
        </p:nvCxnSpPr>
        <p:spPr>
          <a:xfrm>
            <a:off x="3427678" y="2014780"/>
            <a:ext cx="2725149" cy="0"/>
          </a:xfrm>
          <a:prstGeom prst="straightConnector1">
            <a:avLst/>
          </a:prstGeom>
          <a:ln w="76200" cmpd="sng">
            <a:solidFill>
              <a:schemeClr val="tx2">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83400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888" y="745088"/>
            <a:ext cx="5003321" cy="369332"/>
          </a:xfrm>
          <a:prstGeom prst="rect">
            <a:avLst/>
          </a:prstGeom>
          <a:noFill/>
        </p:spPr>
        <p:txBody>
          <a:bodyPr wrap="square" rtlCol="0">
            <a:spAutoFit/>
          </a:bodyPr>
          <a:lstStyle/>
          <a:p>
            <a:pPr algn="ctr"/>
            <a:r>
              <a:rPr lang="en-US" dirty="0"/>
              <a:t>e</a:t>
            </a:r>
            <a:r>
              <a:rPr lang="en-US" dirty="0" smtClean="0"/>
              <a:t>ach data point = 10 µm SIMS spot analysis</a:t>
            </a:r>
            <a:endParaRPr lang="en-US" dirty="0"/>
          </a:p>
        </p:txBody>
      </p:sp>
      <p:sp>
        <p:nvSpPr>
          <p:cNvPr id="6" name="TextBox 5"/>
          <p:cNvSpPr txBox="1"/>
          <p:nvPr/>
        </p:nvSpPr>
        <p:spPr>
          <a:xfrm>
            <a:off x="152648" y="6476976"/>
            <a:ext cx="6728599" cy="338554"/>
          </a:xfrm>
          <a:prstGeom prst="rect">
            <a:avLst/>
          </a:prstGeom>
          <a:noFill/>
        </p:spPr>
        <p:txBody>
          <a:bodyPr wrap="square" rtlCol="0">
            <a:spAutoFit/>
          </a:bodyPr>
          <a:lstStyle/>
          <a:p>
            <a:r>
              <a:rPr lang="en-US" sz="1600" dirty="0" err="1" smtClean="0"/>
              <a:t>Matta</a:t>
            </a:r>
            <a:r>
              <a:rPr lang="en-US" sz="1600" dirty="0" smtClean="0"/>
              <a:t> et al. 2013. Rapid Communications in Mass Spectrometry</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70" y="1119705"/>
            <a:ext cx="6366416" cy="3715772"/>
          </a:xfrm>
          <a:prstGeom prst="rect">
            <a:avLst/>
          </a:prstGeom>
        </p:spPr>
      </p:pic>
      <p:sp>
        <p:nvSpPr>
          <p:cNvPr id="8" name="TextBox 7"/>
          <p:cNvSpPr txBox="1"/>
          <p:nvPr/>
        </p:nvSpPr>
        <p:spPr>
          <a:xfrm>
            <a:off x="1115880" y="4757982"/>
            <a:ext cx="4835472" cy="369332"/>
          </a:xfrm>
          <a:prstGeom prst="rect">
            <a:avLst/>
          </a:prstGeom>
          <a:noFill/>
        </p:spPr>
        <p:txBody>
          <a:bodyPr wrap="square" rtlCol="0">
            <a:spAutoFit/>
          </a:bodyPr>
          <a:lstStyle/>
          <a:p>
            <a:pPr algn="ctr"/>
            <a:r>
              <a:rPr lang="en-US" dirty="0"/>
              <a:t>d</a:t>
            </a:r>
            <a:r>
              <a:rPr lang="en-US" dirty="0" smtClean="0"/>
              <a:t>istance from </a:t>
            </a:r>
            <a:r>
              <a:rPr lang="en-US" dirty="0" err="1" smtClean="0"/>
              <a:t>otolith</a:t>
            </a:r>
            <a:r>
              <a:rPr lang="en-US" dirty="0" smtClean="0"/>
              <a:t> center (µm)</a:t>
            </a:r>
            <a:endParaRPr lang="en-US" dirty="0"/>
          </a:p>
        </p:txBody>
      </p:sp>
      <p:sp>
        <p:nvSpPr>
          <p:cNvPr id="9"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cxnSp>
        <p:nvCxnSpPr>
          <p:cNvPr id="3" name="Straight Arrow Connector 2"/>
          <p:cNvCxnSpPr/>
          <p:nvPr/>
        </p:nvCxnSpPr>
        <p:spPr>
          <a:xfrm flipV="1">
            <a:off x="6881247" y="1441342"/>
            <a:ext cx="0" cy="313065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29220" y="1513572"/>
            <a:ext cx="2014780" cy="1938992"/>
          </a:xfrm>
          <a:prstGeom prst="rect">
            <a:avLst/>
          </a:prstGeom>
          <a:noFill/>
        </p:spPr>
        <p:txBody>
          <a:bodyPr wrap="square" rtlCol="0">
            <a:spAutoFit/>
          </a:bodyPr>
          <a:lstStyle/>
          <a:p>
            <a:r>
              <a:rPr lang="en-US" sz="2400" dirty="0"/>
              <a:t>Decreasing water temperature (4 ⁰C for every 1 ‰).</a:t>
            </a:r>
          </a:p>
        </p:txBody>
      </p:sp>
      <p:cxnSp>
        <p:nvCxnSpPr>
          <p:cNvPr id="13" name="Straight Arrow Connector 12"/>
          <p:cNvCxnSpPr/>
          <p:nvPr/>
        </p:nvCxnSpPr>
        <p:spPr>
          <a:xfrm flipV="1">
            <a:off x="895394" y="2014780"/>
            <a:ext cx="220486" cy="1501369"/>
          </a:xfrm>
          <a:prstGeom prst="straightConnector1">
            <a:avLst/>
          </a:prstGeom>
          <a:ln w="76200" cmpd="sng">
            <a:solidFill>
              <a:schemeClr val="bg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90412" y="5127314"/>
            <a:ext cx="5820473" cy="769441"/>
          </a:xfrm>
          <a:prstGeom prst="rect">
            <a:avLst/>
          </a:prstGeom>
          <a:noFill/>
        </p:spPr>
        <p:txBody>
          <a:bodyPr wrap="square" rtlCol="0">
            <a:spAutoFit/>
          </a:bodyPr>
          <a:lstStyle/>
          <a:p>
            <a:r>
              <a:rPr lang="en-US" sz="2200" dirty="0" smtClean="0">
                <a:solidFill>
                  <a:schemeClr val="bg2">
                    <a:lumMod val="50000"/>
                  </a:schemeClr>
                </a:solidFill>
              </a:rPr>
              <a:t>Saw tooth up: Winter</a:t>
            </a:r>
          </a:p>
          <a:p>
            <a:r>
              <a:rPr lang="en-US" sz="2200" dirty="0" smtClean="0">
                <a:solidFill>
                  <a:srgbClr val="00FF00"/>
                </a:solidFill>
              </a:rPr>
              <a:t>Saw tooth down: Summer</a:t>
            </a:r>
            <a:endParaRPr lang="en-US" sz="2200" dirty="0">
              <a:solidFill>
                <a:srgbClr val="00FF00"/>
              </a:solidFill>
            </a:endParaRPr>
          </a:p>
        </p:txBody>
      </p:sp>
      <p:cxnSp>
        <p:nvCxnSpPr>
          <p:cNvPr id="16" name="Straight Arrow Connector 15"/>
          <p:cNvCxnSpPr/>
          <p:nvPr/>
        </p:nvCxnSpPr>
        <p:spPr>
          <a:xfrm>
            <a:off x="1115880" y="2123268"/>
            <a:ext cx="619930" cy="1534332"/>
          </a:xfrm>
          <a:prstGeom prst="straightConnector1">
            <a:avLst/>
          </a:prstGeom>
          <a:ln w="76200" cmpd="sng">
            <a:solidFill>
              <a:srgbClr val="00FF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213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129220" y="1513572"/>
            <a:ext cx="2014780" cy="1938992"/>
          </a:xfrm>
          <a:prstGeom prst="rect">
            <a:avLst/>
          </a:prstGeom>
          <a:noFill/>
        </p:spPr>
        <p:txBody>
          <a:bodyPr wrap="square" rtlCol="0">
            <a:spAutoFit/>
          </a:bodyPr>
          <a:lstStyle/>
          <a:p>
            <a:r>
              <a:rPr lang="en-US" sz="2400" dirty="0"/>
              <a:t>Decreasing water temperature (4 ⁰C for every 1 ‰).</a:t>
            </a:r>
          </a:p>
        </p:txBody>
      </p:sp>
      <p:sp>
        <p:nvSpPr>
          <p:cNvPr id="4" name="TextBox 3"/>
          <p:cNvSpPr txBox="1"/>
          <p:nvPr/>
        </p:nvSpPr>
        <p:spPr>
          <a:xfrm>
            <a:off x="941888" y="745088"/>
            <a:ext cx="5003321" cy="369332"/>
          </a:xfrm>
          <a:prstGeom prst="rect">
            <a:avLst/>
          </a:prstGeom>
          <a:noFill/>
        </p:spPr>
        <p:txBody>
          <a:bodyPr wrap="square" rtlCol="0">
            <a:spAutoFit/>
          </a:bodyPr>
          <a:lstStyle/>
          <a:p>
            <a:pPr algn="ctr"/>
            <a:r>
              <a:rPr lang="en-US" dirty="0"/>
              <a:t>e</a:t>
            </a:r>
            <a:r>
              <a:rPr lang="en-US" dirty="0" smtClean="0"/>
              <a:t>ach data point = 10 µm SIMS spot analysis</a:t>
            </a:r>
            <a:endParaRPr lang="en-US" dirty="0"/>
          </a:p>
        </p:txBody>
      </p:sp>
      <p:sp>
        <p:nvSpPr>
          <p:cNvPr id="6" name="TextBox 5"/>
          <p:cNvSpPr txBox="1"/>
          <p:nvPr/>
        </p:nvSpPr>
        <p:spPr>
          <a:xfrm>
            <a:off x="152648" y="6476976"/>
            <a:ext cx="6728599" cy="338554"/>
          </a:xfrm>
          <a:prstGeom prst="rect">
            <a:avLst/>
          </a:prstGeom>
          <a:noFill/>
        </p:spPr>
        <p:txBody>
          <a:bodyPr wrap="square" rtlCol="0">
            <a:spAutoFit/>
          </a:bodyPr>
          <a:lstStyle/>
          <a:p>
            <a:r>
              <a:rPr lang="en-US" sz="1600" dirty="0" err="1" smtClean="0"/>
              <a:t>Matta</a:t>
            </a:r>
            <a:r>
              <a:rPr lang="en-US" sz="1600" dirty="0" smtClean="0"/>
              <a:t> et al. 2013. Rapid Communications in Mass Spectrometry</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70" y="1119705"/>
            <a:ext cx="6366416" cy="3715772"/>
          </a:xfrm>
          <a:prstGeom prst="rect">
            <a:avLst/>
          </a:prstGeom>
        </p:spPr>
      </p:pic>
      <p:sp>
        <p:nvSpPr>
          <p:cNvPr id="8" name="TextBox 7"/>
          <p:cNvSpPr txBox="1"/>
          <p:nvPr/>
        </p:nvSpPr>
        <p:spPr>
          <a:xfrm>
            <a:off x="1115880" y="4757982"/>
            <a:ext cx="4835472" cy="369332"/>
          </a:xfrm>
          <a:prstGeom prst="rect">
            <a:avLst/>
          </a:prstGeom>
          <a:noFill/>
        </p:spPr>
        <p:txBody>
          <a:bodyPr wrap="square" rtlCol="0">
            <a:spAutoFit/>
          </a:bodyPr>
          <a:lstStyle/>
          <a:p>
            <a:pPr algn="ctr"/>
            <a:r>
              <a:rPr lang="en-US" dirty="0"/>
              <a:t>d</a:t>
            </a:r>
            <a:r>
              <a:rPr lang="en-US" dirty="0" smtClean="0"/>
              <a:t>istance from </a:t>
            </a:r>
            <a:r>
              <a:rPr lang="en-US" dirty="0" err="1" smtClean="0"/>
              <a:t>otolith</a:t>
            </a:r>
            <a:r>
              <a:rPr lang="en-US" dirty="0" smtClean="0"/>
              <a:t> center (µm)</a:t>
            </a:r>
            <a:endParaRPr lang="en-US" dirty="0"/>
          </a:p>
        </p:txBody>
      </p:sp>
      <p:sp>
        <p:nvSpPr>
          <p:cNvPr id="9"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cxnSp>
        <p:nvCxnSpPr>
          <p:cNvPr id="3" name="Straight Arrow Connector 2"/>
          <p:cNvCxnSpPr/>
          <p:nvPr/>
        </p:nvCxnSpPr>
        <p:spPr>
          <a:xfrm flipV="1">
            <a:off x="6881247" y="1441342"/>
            <a:ext cx="0" cy="313065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3192651" y="2030278"/>
            <a:ext cx="3068664" cy="15498"/>
          </a:xfrm>
          <a:prstGeom prst="straightConnector1">
            <a:avLst/>
          </a:prstGeom>
          <a:ln w="76200" cmpd="sng">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378631" y="2696705"/>
            <a:ext cx="2262752" cy="922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10" name="TextBox 9"/>
          <p:cNvSpPr txBox="1"/>
          <p:nvPr/>
        </p:nvSpPr>
        <p:spPr>
          <a:xfrm>
            <a:off x="3316639" y="2619214"/>
            <a:ext cx="2882684" cy="1107996"/>
          </a:xfrm>
          <a:prstGeom prst="rect">
            <a:avLst/>
          </a:prstGeom>
          <a:noFill/>
        </p:spPr>
        <p:txBody>
          <a:bodyPr wrap="square" rtlCol="0">
            <a:spAutoFit/>
          </a:bodyPr>
          <a:lstStyle/>
          <a:p>
            <a:r>
              <a:rPr lang="en-US" sz="2200" dirty="0" smtClean="0">
                <a:solidFill>
                  <a:schemeClr val="accent2">
                    <a:lumMod val="75000"/>
                  </a:schemeClr>
                </a:solidFill>
              </a:rPr>
              <a:t>Active seeking of constant water temperatures?</a:t>
            </a:r>
            <a:endParaRPr lang="en-US" sz="2200" dirty="0">
              <a:solidFill>
                <a:schemeClr val="accent2">
                  <a:lumMod val="75000"/>
                </a:schemeClr>
              </a:solidFill>
            </a:endParaRPr>
          </a:p>
        </p:txBody>
      </p:sp>
    </p:spTree>
    <p:extLst>
      <p:ext uri="{BB962C8B-B14F-4D97-AF65-F5344CB8AC3E}">
        <p14:creationId xmlns:p14="http://schemas.microsoft.com/office/powerpoint/2010/main" val="374574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888" y="745088"/>
            <a:ext cx="5003321" cy="369332"/>
          </a:xfrm>
          <a:prstGeom prst="rect">
            <a:avLst/>
          </a:prstGeom>
          <a:noFill/>
        </p:spPr>
        <p:txBody>
          <a:bodyPr wrap="square" rtlCol="0">
            <a:spAutoFit/>
          </a:bodyPr>
          <a:lstStyle/>
          <a:p>
            <a:pPr algn="ctr"/>
            <a:r>
              <a:rPr lang="en-US" dirty="0"/>
              <a:t>e</a:t>
            </a:r>
            <a:r>
              <a:rPr lang="en-US" dirty="0" smtClean="0"/>
              <a:t>ach data point = 10 µm SIMS spot analysis</a:t>
            </a:r>
            <a:endParaRPr lang="en-US" dirty="0"/>
          </a:p>
        </p:txBody>
      </p:sp>
      <p:sp>
        <p:nvSpPr>
          <p:cNvPr id="6" name="TextBox 5"/>
          <p:cNvSpPr txBox="1"/>
          <p:nvPr/>
        </p:nvSpPr>
        <p:spPr>
          <a:xfrm>
            <a:off x="152648" y="6476976"/>
            <a:ext cx="6728599" cy="338554"/>
          </a:xfrm>
          <a:prstGeom prst="rect">
            <a:avLst/>
          </a:prstGeom>
          <a:noFill/>
        </p:spPr>
        <p:txBody>
          <a:bodyPr wrap="square" rtlCol="0">
            <a:spAutoFit/>
          </a:bodyPr>
          <a:lstStyle/>
          <a:p>
            <a:r>
              <a:rPr lang="en-US" sz="1600" dirty="0" err="1" smtClean="0"/>
              <a:t>Matta</a:t>
            </a:r>
            <a:r>
              <a:rPr lang="en-US" sz="1600" dirty="0" smtClean="0"/>
              <a:t> et al. 2013. Rapid Communications in Mass Spectrometry</a:t>
            </a:r>
            <a:endParaRPr lang="en-US" sz="1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70" y="1119705"/>
            <a:ext cx="6366416" cy="3715772"/>
          </a:xfrm>
          <a:prstGeom prst="rect">
            <a:avLst/>
          </a:prstGeom>
        </p:spPr>
      </p:pic>
      <p:sp>
        <p:nvSpPr>
          <p:cNvPr id="8" name="TextBox 7"/>
          <p:cNvSpPr txBox="1"/>
          <p:nvPr/>
        </p:nvSpPr>
        <p:spPr>
          <a:xfrm>
            <a:off x="1115880" y="4757982"/>
            <a:ext cx="4835472" cy="369332"/>
          </a:xfrm>
          <a:prstGeom prst="rect">
            <a:avLst/>
          </a:prstGeom>
          <a:noFill/>
        </p:spPr>
        <p:txBody>
          <a:bodyPr wrap="square" rtlCol="0">
            <a:spAutoFit/>
          </a:bodyPr>
          <a:lstStyle/>
          <a:p>
            <a:pPr algn="ctr"/>
            <a:r>
              <a:rPr lang="en-US" dirty="0"/>
              <a:t>d</a:t>
            </a:r>
            <a:r>
              <a:rPr lang="en-US" dirty="0" smtClean="0"/>
              <a:t>istance from </a:t>
            </a:r>
            <a:r>
              <a:rPr lang="en-US" dirty="0" err="1" smtClean="0"/>
              <a:t>otolith</a:t>
            </a:r>
            <a:r>
              <a:rPr lang="en-US" dirty="0" smtClean="0"/>
              <a:t> center (µm)</a:t>
            </a:r>
            <a:endParaRPr lang="en-US" dirty="0"/>
          </a:p>
        </p:txBody>
      </p:sp>
      <p:sp>
        <p:nvSpPr>
          <p:cNvPr id="9" name="Title 1"/>
          <p:cNvSpPr>
            <a:spLocks noGrp="1"/>
          </p:cNvSpPr>
          <p:nvPr>
            <p:ph type="title"/>
          </p:nvPr>
        </p:nvSpPr>
        <p:spPr>
          <a:xfrm>
            <a:off x="0" y="-2421"/>
            <a:ext cx="9144000" cy="627062"/>
          </a:xfrm>
        </p:spPr>
        <p:txBody>
          <a:bodyPr>
            <a:noAutofit/>
          </a:bodyPr>
          <a:lstStyle/>
          <a:p>
            <a:r>
              <a:rPr lang="en-US" sz="2400" dirty="0" smtClean="0"/>
              <a:t>SIMS yields spatially resolved isotopic data. An in-situ technique</a:t>
            </a:r>
            <a:endParaRPr lang="en-US" sz="2400" dirty="0"/>
          </a:p>
        </p:txBody>
      </p:sp>
      <p:cxnSp>
        <p:nvCxnSpPr>
          <p:cNvPr id="5" name="Straight Arrow Connector 4"/>
          <p:cNvCxnSpPr/>
          <p:nvPr/>
        </p:nvCxnSpPr>
        <p:spPr>
          <a:xfrm flipV="1">
            <a:off x="883403" y="3223647"/>
            <a:ext cx="557939" cy="30997"/>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09358" y="3518118"/>
            <a:ext cx="1356956" cy="836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17" name="TextBox 16"/>
          <p:cNvSpPr txBox="1"/>
          <p:nvPr/>
        </p:nvSpPr>
        <p:spPr>
          <a:xfrm>
            <a:off x="611331" y="3427203"/>
            <a:ext cx="1332855" cy="769441"/>
          </a:xfrm>
          <a:prstGeom prst="rect">
            <a:avLst/>
          </a:prstGeom>
          <a:noFill/>
        </p:spPr>
        <p:txBody>
          <a:bodyPr wrap="square" rtlCol="0">
            <a:spAutoFit/>
          </a:bodyPr>
          <a:lstStyle/>
          <a:p>
            <a:pPr algn="ctr"/>
            <a:r>
              <a:rPr lang="en-US" sz="2200" dirty="0">
                <a:solidFill>
                  <a:srgbClr val="FF0000"/>
                </a:solidFill>
              </a:rPr>
              <a:t>r</a:t>
            </a:r>
            <a:r>
              <a:rPr lang="en-US" sz="2200" dirty="0" smtClean="0">
                <a:solidFill>
                  <a:srgbClr val="FF0000"/>
                </a:solidFill>
              </a:rPr>
              <a:t>apid growth</a:t>
            </a:r>
            <a:endParaRPr lang="en-US" sz="2200" dirty="0">
              <a:solidFill>
                <a:srgbClr val="FF0000"/>
              </a:solidFill>
            </a:endParaRPr>
          </a:p>
        </p:txBody>
      </p:sp>
      <p:cxnSp>
        <p:nvCxnSpPr>
          <p:cNvPr id="19" name="Straight Arrow Connector 18"/>
          <p:cNvCxnSpPr/>
          <p:nvPr/>
        </p:nvCxnSpPr>
        <p:spPr>
          <a:xfrm flipV="1">
            <a:off x="5666239" y="2350479"/>
            <a:ext cx="789664" cy="30998"/>
          </a:xfrm>
          <a:prstGeom prst="straightConnector1">
            <a:avLst/>
          </a:prstGeom>
          <a:ln w="76200" cmpd="sng">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315919" y="2523445"/>
            <a:ext cx="1456840" cy="495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21" name="Rectangle 20"/>
          <p:cNvSpPr/>
          <p:nvPr/>
        </p:nvSpPr>
        <p:spPr>
          <a:xfrm>
            <a:off x="5348375" y="2529617"/>
            <a:ext cx="1425391" cy="430887"/>
          </a:xfrm>
          <a:prstGeom prst="rect">
            <a:avLst/>
          </a:prstGeom>
        </p:spPr>
        <p:txBody>
          <a:bodyPr wrap="none">
            <a:spAutoFit/>
          </a:bodyPr>
          <a:lstStyle/>
          <a:p>
            <a:pPr algn="ctr"/>
            <a:r>
              <a:rPr lang="en-US" sz="2200" dirty="0" smtClean="0">
                <a:solidFill>
                  <a:srgbClr val="FF0000"/>
                </a:solidFill>
              </a:rPr>
              <a:t>no </a:t>
            </a:r>
            <a:r>
              <a:rPr lang="en-US" sz="2200" dirty="0">
                <a:solidFill>
                  <a:srgbClr val="FF0000"/>
                </a:solidFill>
              </a:rPr>
              <a:t>growth</a:t>
            </a:r>
          </a:p>
        </p:txBody>
      </p:sp>
      <p:sp>
        <p:nvSpPr>
          <p:cNvPr id="23" name="TextBox 22"/>
          <p:cNvSpPr txBox="1"/>
          <p:nvPr/>
        </p:nvSpPr>
        <p:spPr>
          <a:xfrm>
            <a:off x="449451" y="5189306"/>
            <a:ext cx="8245098" cy="1200329"/>
          </a:xfrm>
          <a:prstGeom prst="rect">
            <a:avLst/>
          </a:prstGeom>
          <a:noFill/>
        </p:spPr>
        <p:txBody>
          <a:bodyPr wrap="square" rtlCol="0">
            <a:spAutoFit/>
          </a:bodyPr>
          <a:lstStyle/>
          <a:p>
            <a:r>
              <a:rPr lang="en-US" sz="2400" dirty="0" smtClean="0"/>
              <a:t>**overall, such data over the life cycle of this fish would not be fathomable by analyzing this </a:t>
            </a:r>
            <a:r>
              <a:rPr lang="en-US" sz="2400" dirty="0" err="1" smtClean="0"/>
              <a:t>otolith</a:t>
            </a:r>
            <a:r>
              <a:rPr lang="en-US" sz="2400" dirty="0" smtClean="0"/>
              <a:t> by either a bulk technique or a larger spot technique</a:t>
            </a:r>
            <a:endParaRPr lang="en-US" sz="2400" dirty="0"/>
          </a:p>
        </p:txBody>
      </p:sp>
    </p:spTree>
    <p:extLst>
      <p:ext uri="{BB962C8B-B14F-4D97-AF65-F5344CB8AC3E}">
        <p14:creationId xmlns:p14="http://schemas.microsoft.com/office/powerpoint/2010/main" val="1705816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8211" y="0"/>
            <a:ext cx="8706667" cy="6858000"/>
          </a:xfrm>
          <a:prstGeom prst="rect">
            <a:avLst/>
          </a:prstGeom>
        </p:spPr>
      </p:pic>
      <p:sp>
        <p:nvSpPr>
          <p:cNvPr id="2" name="TextBox 1"/>
          <p:cNvSpPr txBox="1"/>
          <p:nvPr/>
        </p:nvSpPr>
        <p:spPr>
          <a:xfrm>
            <a:off x="5743075" y="6368716"/>
            <a:ext cx="3481136" cy="369332"/>
          </a:xfrm>
          <a:prstGeom prst="rect">
            <a:avLst/>
          </a:prstGeom>
          <a:noFill/>
        </p:spPr>
        <p:txBody>
          <a:bodyPr wrap="square" rtlCol="0">
            <a:spAutoFit/>
          </a:bodyPr>
          <a:lstStyle/>
          <a:p>
            <a:r>
              <a:rPr lang="en-US" dirty="0" smtClean="0"/>
              <a:t>Courtesy: Rick </a:t>
            </a:r>
            <a:r>
              <a:rPr lang="en-US" dirty="0" err="1" smtClean="0"/>
              <a:t>Hervig</a:t>
            </a:r>
            <a:r>
              <a:rPr lang="en-US" dirty="0" smtClean="0"/>
              <a:t>, ASU</a:t>
            </a:r>
            <a:endParaRPr lang="en-US" dirty="0"/>
          </a:p>
        </p:txBody>
      </p:sp>
    </p:spTree>
    <p:extLst>
      <p:ext uri="{BB962C8B-B14F-4D97-AF65-F5344CB8AC3E}">
        <p14:creationId xmlns:p14="http://schemas.microsoft.com/office/powerpoint/2010/main" val="484340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O iso of water vapor at latitud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5063" y="1166820"/>
            <a:ext cx="6219825" cy="6342063"/>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4495800" y="3140072"/>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solidFill>
                  <a:schemeClr val="tx1"/>
                </a:solidFill>
              </a:rPr>
              <a:t>‰</a:t>
            </a:r>
            <a:r>
              <a:rPr lang="en-US" altLang="en-US" sz="1800" b="1" dirty="0">
                <a:solidFill>
                  <a:schemeClr val="tx1"/>
                </a:solidFill>
              </a:rPr>
              <a:t> </a:t>
            </a:r>
          </a:p>
        </p:txBody>
      </p:sp>
      <p:sp>
        <p:nvSpPr>
          <p:cNvPr id="15369" name="Text Box 9"/>
          <p:cNvSpPr txBox="1">
            <a:spLocks noChangeArrowheads="1"/>
          </p:cNvSpPr>
          <p:nvPr/>
        </p:nvSpPr>
        <p:spPr bwMode="auto">
          <a:xfrm>
            <a:off x="6781800" y="1873039"/>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solidFill>
                  <a:schemeClr val="tx1"/>
                </a:solidFill>
              </a:rPr>
              <a:t>‰</a:t>
            </a:r>
            <a:r>
              <a:rPr lang="en-US" altLang="en-US" sz="1800" b="1" dirty="0">
                <a:solidFill>
                  <a:schemeClr val="tx1"/>
                </a:solidFill>
              </a:rPr>
              <a:t> </a:t>
            </a:r>
          </a:p>
        </p:txBody>
      </p:sp>
      <p:sp>
        <p:nvSpPr>
          <p:cNvPr id="15372" name="Rectangle 12"/>
          <p:cNvSpPr>
            <a:spLocks noChangeArrowheads="1"/>
          </p:cNvSpPr>
          <p:nvPr/>
        </p:nvSpPr>
        <p:spPr bwMode="auto">
          <a:xfrm>
            <a:off x="3784600" y="5085974"/>
            <a:ext cx="304800"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0" name="Text Box 10"/>
          <p:cNvSpPr txBox="1">
            <a:spLocks noChangeArrowheads="1"/>
          </p:cNvSpPr>
          <p:nvPr/>
        </p:nvSpPr>
        <p:spPr bwMode="auto">
          <a:xfrm>
            <a:off x="3721100" y="5012736"/>
            <a:ext cx="393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solidFill>
                  <a:schemeClr val="tx1"/>
                </a:solidFill>
              </a:rPr>
              <a:t>‰</a:t>
            </a:r>
            <a:r>
              <a:rPr lang="en-US" altLang="en-US" sz="1800" b="1" dirty="0">
                <a:solidFill>
                  <a:schemeClr val="tx1"/>
                </a:solidFill>
              </a:rPr>
              <a:t> </a:t>
            </a:r>
          </a:p>
        </p:txBody>
      </p:sp>
      <p:cxnSp>
        <p:nvCxnSpPr>
          <p:cNvPr id="3" name="Straight Arrow Connector 2"/>
          <p:cNvCxnSpPr/>
          <p:nvPr/>
        </p:nvCxnSpPr>
        <p:spPr>
          <a:xfrm flipV="1">
            <a:off x="619932" y="1503336"/>
            <a:ext cx="3875868" cy="4355023"/>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02956" y="1704814"/>
            <a:ext cx="2789695" cy="1785104"/>
          </a:xfrm>
          <a:prstGeom prst="rect">
            <a:avLst/>
          </a:prstGeom>
          <a:noFill/>
        </p:spPr>
        <p:txBody>
          <a:bodyPr wrap="square" rtlCol="0">
            <a:spAutoFit/>
          </a:bodyPr>
          <a:lstStyle/>
          <a:p>
            <a:r>
              <a:rPr lang="en-US" sz="2200" dirty="0"/>
              <a:t>d</a:t>
            </a:r>
            <a:r>
              <a:rPr lang="en-US" sz="2200" dirty="0" smtClean="0"/>
              <a:t>ecreasing temperature; increasing condensation from vapor</a:t>
            </a:r>
            <a:r>
              <a:rPr lang="en-US" dirty="0" smtClean="0"/>
              <a:t>.</a:t>
            </a:r>
            <a:endParaRPr lang="en-US" dirty="0"/>
          </a:p>
        </p:txBody>
      </p:sp>
      <p:sp>
        <p:nvSpPr>
          <p:cNvPr id="15373" name="Text Box 13"/>
          <p:cNvSpPr txBox="1">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dirty="0" smtClean="0">
                <a:solidFill>
                  <a:schemeClr val="tx1"/>
                </a:solidFill>
              </a:rPr>
              <a:t>Why do isotopes make such good proxies for processes? They fractionate. Example: evaporation </a:t>
            </a:r>
            <a:r>
              <a:rPr lang="en-US" altLang="en-US" sz="2400" dirty="0">
                <a:solidFill>
                  <a:schemeClr val="tx1"/>
                </a:solidFill>
              </a:rPr>
              <a:t>and condensation effect on oxygen isotope ratios of water vapor at latitude</a:t>
            </a:r>
          </a:p>
        </p:txBody>
      </p:sp>
    </p:spTree>
    <p:extLst>
      <p:ext uri="{BB962C8B-B14F-4D97-AF65-F5344CB8AC3E}">
        <p14:creationId xmlns:p14="http://schemas.microsoft.com/office/powerpoint/2010/main" val="1940533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O iso of water vapor at latitud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5063" y="217488"/>
            <a:ext cx="6219825" cy="6342062"/>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p:cNvSpPr txBox="1">
            <a:spLocks noChangeArrowheads="1"/>
          </p:cNvSpPr>
          <p:nvPr/>
        </p:nvSpPr>
        <p:spPr bwMode="auto">
          <a:xfrm>
            <a:off x="174625" y="5861050"/>
            <a:ext cx="70917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en-US" sz="2200" dirty="0" smtClean="0">
                <a:solidFill>
                  <a:schemeClr val="tx1"/>
                </a:solidFill>
              </a:rPr>
              <a:t>Mass difference, relative </a:t>
            </a:r>
            <a:r>
              <a:rPr lang="en-US" altLang="en-US" sz="2200" dirty="0">
                <a:solidFill>
                  <a:schemeClr val="tx1"/>
                </a:solidFill>
              </a:rPr>
              <a:t>to </a:t>
            </a:r>
            <a:r>
              <a:rPr lang="en-US" altLang="en-US" sz="2200" baseline="30000" dirty="0" smtClean="0">
                <a:solidFill>
                  <a:schemeClr val="tx1"/>
                </a:solidFill>
              </a:rPr>
              <a:t>16</a:t>
            </a:r>
            <a:r>
              <a:rPr lang="en-US" altLang="en-US" sz="2200" dirty="0" smtClean="0">
                <a:solidFill>
                  <a:schemeClr val="tx1"/>
                </a:solidFill>
              </a:rPr>
              <a:t>O: </a:t>
            </a:r>
            <a:r>
              <a:rPr lang="en-US" altLang="en-US" sz="2200" baseline="30000" dirty="0">
                <a:solidFill>
                  <a:srgbClr val="FF0000"/>
                </a:solidFill>
              </a:rPr>
              <a:t>17</a:t>
            </a:r>
            <a:r>
              <a:rPr lang="en-US" altLang="en-US" sz="2200" dirty="0">
                <a:solidFill>
                  <a:srgbClr val="FF0000"/>
                </a:solidFill>
              </a:rPr>
              <a:t>O: (17-16)/16 = 1/16</a:t>
            </a:r>
          </a:p>
        </p:txBody>
      </p:sp>
      <p:sp>
        <p:nvSpPr>
          <p:cNvPr id="52228" name="Text Box 4"/>
          <p:cNvSpPr txBox="1">
            <a:spLocks noChangeArrowheads="1"/>
          </p:cNvSpPr>
          <p:nvPr/>
        </p:nvSpPr>
        <p:spPr bwMode="auto">
          <a:xfrm>
            <a:off x="4165601" y="6283325"/>
            <a:ext cx="2921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200" baseline="30000" dirty="0">
                <a:solidFill>
                  <a:srgbClr val="FF0000"/>
                </a:solidFill>
              </a:rPr>
              <a:t>18</a:t>
            </a:r>
            <a:r>
              <a:rPr lang="en-US" altLang="en-US" sz="2200" dirty="0">
                <a:solidFill>
                  <a:srgbClr val="FF0000"/>
                </a:solidFill>
              </a:rPr>
              <a:t>O: (18-16)/16 = 1/8</a:t>
            </a:r>
            <a:endParaRPr lang="en-US" altLang="en-US" sz="2200" baseline="30000" dirty="0">
              <a:solidFill>
                <a:srgbClr val="FF0000"/>
              </a:solidFill>
            </a:endParaRPr>
          </a:p>
        </p:txBody>
      </p:sp>
      <p:sp>
        <p:nvSpPr>
          <p:cNvPr id="52230" name="Text Box 6"/>
          <p:cNvSpPr txBox="1">
            <a:spLocks noChangeArrowheads="1"/>
          </p:cNvSpPr>
          <p:nvPr/>
        </p:nvSpPr>
        <p:spPr bwMode="auto">
          <a:xfrm>
            <a:off x="342900" y="3959225"/>
            <a:ext cx="1803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200">
                <a:solidFill>
                  <a:srgbClr val="FF0000"/>
                </a:solidFill>
              </a:rPr>
              <a:t>δ</a:t>
            </a:r>
            <a:r>
              <a:rPr lang="en-US" altLang="en-US" sz="2200" baseline="30000">
                <a:solidFill>
                  <a:srgbClr val="FF0000"/>
                </a:solidFill>
              </a:rPr>
              <a:t>17</a:t>
            </a:r>
            <a:r>
              <a:rPr lang="en-US" altLang="en-US" sz="2200">
                <a:solidFill>
                  <a:srgbClr val="FF0000"/>
                </a:solidFill>
              </a:rPr>
              <a:t>O: ‒ 1 ‰</a:t>
            </a:r>
            <a:r>
              <a:rPr lang="en-US" altLang="en-US" sz="1800" b="1">
                <a:solidFill>
                  <a:schemeClr val="tx1"/>
                </a:solidFill>
              </a:rPr>
              <a:t> </a:t>
            </a:r>
            <a:r>
              <a:rPr lang="en-US" altLang="en-US" sz="1800">
                <a:solidFill>
                  <a:schemeClr val="tx1"/>
                </a:solidFill>
              </a:rPr>
              <a:t> </a:t>
            </a:r>
          </a:p>
        </p:txBody>
      </p:sp>
      <p:sp>
        <p:nvSpPr>
          <p:cNvPr id="52232" name="Text Box 8"/>
          <p:cNvSpPr txBox="1">
            <a:spLocks noChangeArrowheads="1"/>
          </p:cNvSpPr>
          <p:nvPr/>
        </p:nvSpPr>
        <p:spPr bwMode="auto">
          <a:xfrm>
            <a:off x="4495800" y="219233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a:solidFill>
                  <a:schemeClr val="tx1"/>
                </a:solidFill>
              </a:rPr>
              <a:t>‰</a:t>
            </a:r>
            <a:r>
              <a:rPr lang="en-US" altLang="en-US" sz="1800" b="1">
                <a:solidFill>
                  <a:schemeClr val="tx1"/>
                </a:solidFill>
              </a:rPr>
              <a:t> </a:t>
            </a:r>
          </a:p>
        </p:txBody>
      </p:sp>
      <p:sp>
        <p:nvSpPr>
          <p:cNvPr id="52233" name="Text Box 9"/>
          <p:cNvSpPr txBox="1">
            <a:spLocks noChangeArrowheads="1"/>
          </p:cNvSpPr>
          <p:nvPr/>
        </p:nvSpPr>
        <p:spPr bwMode="auto">
          <a:xfrm>
            <a:off x="6781800" y="908050"/>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a:solidFill>
                  <a:schemeClr val="tx1"/>
                </a:solidFill>
              </a:rPr>
              <a:t>‰</a:t>
            </a:r>
            <a:r>
              <a:rPr lang="en-US" altLang="en-US" sz="1800" b="1">
                <a:solidFill>
                  <a:schemeClr val="tx1"/>
                </a:solidFill>
              </a:rPr>
              <a:t> </a:t>
            </a:r>
          </a:p>
        </p:txBody>
      </p:sp>
      <p:sp>
        <p:nvSpPr>
          <p:cNvPr id="52235" name="Rectangle 11"/>
          <p:cNvSpPr>
            <a:spLocks noChangeArrowheads="1"/>
          </p:cNvSpPr>
          <p:nvPr/>
        </p:nvSpPr>
        <p:spPr bwMode="auto">
          <a:xfrm>
            <a:off x="3784600" y="4122738"/>
            <a:ext cx="304800" cy="20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10"/>
          <p:cNvSpPr txBox="1">
            <a:spLocks noChangeArrowheads="1"/>
          </p:cNvSpPr>
          <p:nvPr/>
        </p:nvSpPr>
        <p:spPr bwMode="auto">
          <a:xfrm>
            <a:off x="3721100" y="4032250"/>
            <a:ext cx="393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a:solidFill>
                  <a:schemeClr val="tx1"/>
                </a:solidFill>
              </a:rPr>
              <a:t>‰</a:t>
            </a:r>
            <a:r>
              <a:rPr lang="en-US" altLang="en-US" sz="1800" b="1">
                <a:solidFill>
                  <a:schemeClr val="tx1"/>
                </a:solidFill>
              </a:rPr>
              <a:t> </a:t>
            </a:r>
          </a:p>
        </p:txBody>
      </p:sp>
      <p:sp>
        <p:nvSpPr>
          <p:cNvPr id="52236" name="Text Box 12"/>
          <p:cNvSpPr txBox="1">
            <a:spLocks noChangeArrowheads="1"/>
          </p:cNvSpPr>
          <p:nvPr/>
        </p:nvSpPr>
        <p:spPr bwMode="auto">
          <a:xfrm>
            <a:off x="1181100" y="2122488"/>
            <a:ext cx="19177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200">
                <a:solidFill>
                  <a:srgbClr val="FF0000"/>
                </a:solidFill>
              </a:rPr>
              <a:t>δ</a:t>
            </a:r>
            <a:r>
              <a:rPr lang="en-US" altLang="en-US" sz="2200" baseline="30000">
                <a:solidFill>
                  <a:srgbClr val="FF0000"/>
                </a:solidFill>
              </a:rPr>
              <a:t>17</a:t>
            </a:r>
            <a:r>
              <a:rPr lang="en-US" altLang="en-US" sz="2200">
                <a:solidFill>
                  <a:srgbClr val="FF0000"/>
                </a:solidFill>
              </a:rPr>
              <a:t>O: ‒ 2.5 ‰</a:t>
            </a:r>
            <a:r>
              <a:rPr lang="en-US" altLang="en-US" sz="1800" b="1">
                <a:solidFill>
                  <a:schemeClr val="tx1"/>
                </a:solidFill>
              </a:rPr>
              <a:t> </a:t>
            </a:r>
            <a:r>
              <a:rPr lang="en-US" altLang="en-US" sz="1800">
                <a:solidFill>
                  <a:schemeClr val="tx1"/>
                </a:solidFill>
              </a:rPr>
              <a:t> </a:t>
            </a:r>
          </a:p>
        </p:txBody>
      </p:sp>
      <p:sp>
        <p:nvSpPr>
          <p:cNvPr id="52237" name="Text Box 13"/>
          <p:cNvSpPr txBox="1">
            <a:spLocks noChangeArrowheads="1"/>
          </p:cNvSpPr>
          <p:nvPr/>
        </p:nvSpPr>
        <p:spPr bwMode="auto">
          <a:xfrm>
            <a:off x="2222500" y="868363"/>
            <a:ext cx="19177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200">
                <a:solidFill>
                  <a:srgbClr val="FF0000"/>
                </a:solidFill>
              </a:rPr>
              <a:t>δ</a:t>
            </a:r>
            <a:r>
              <a:rPr lang="en-US" altLang="en-US" sz="2200" baseline="30000">
                <a:solidFill>
                  <a:srgbClr val="FF0000"/>
                </a:solidFill>
              </a:rPr>
              <a:t>17</a:t>
            </a:r>
            <a:r>
              <a:rPr lang="en-US" altLang="en-US" sz="2200">
                <a:solidFill>
                  <a:srgbClr val="FF0000"/>
                </a:solidFill>
              </a:rPr>
              <a:t>O: ‒ 7.5 ‰</a:t>
            </a:r>
            <a:r>
              <a:rPr lang="en-US" altLang="en-US" sz="1800" b="1">
                <a:solidFill>
                  <a:srgbClr val="FF0000"/>
                </a:solidFill>
              </a:rPr>
              <a:t> </a:t>
            </a:r>
            <a:r>
              <a:rPr lang="en-US" altLang="en-US" sz="1800">
                <a:solidFill>
                  <a:srgbClr val="FF0000"/>
                </a:solidFill>
              </a:rPr>
              <a:t> </a:t>
            </a:r>
          </a:p>
        </p:txBody>
      </p:sp>
      <p:sp>
        <p:nvSpPr>
          <p:cNvPr id="52238" name="Text Box 14"/>
          <p:cNvSpPr txBox="1">
            <a:spLocks noChangeArrowheads="1"/>
          </p:cNvSpPr>
          <p:nvPr/>
        </p:nvSpPr>
        <p:spPr bwMode="auto">
          <a:xfrm>
            <a:off x="0" y="0"/>
            <a:ext cx="914400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aseline="30000" dirty="0" smtClean="0">
                <a:solidFill>
                  <a:schemeClr val="tx1"/>
                </a:solidFill>
              </a:rPr>
              <a:t>17</a:t>
            </a:r>
            <a:r>
              <a:rPr lang="en-US" altLang="en-US" sz="2400" dirty="0" smtClean="0">
                <a:solidFill>
                  <a:schemeClr val="tx1"/>
                </a:solidFill>
              </a:rPr>
              <a:t>O fractionates about half as much as </a:t>
            </a:r>
            <a:r>
              <a:rPr lang="en-US" altLang="en-US" sz="2400" baseline="30000" dirty="0" smtClean="0">
                <a:solidFill>
                  <a:schemeClr val="tx1"/>
                </a:solidFill>
              </a:rPr>
              <a:t>18</a:t>
            </a:r>
            <a:r>
              <a:rPr lang="en-US" altLang="en-US" sz="2400" dirty="0" smtClean="0">
                <a:solidFill>
                  <a:schemeClr val="tx1"/>
                </a:solidFill>
              </a:rPr>
              <a:t>O</a:t>
            </a:r>
            <a:endParaRPr lang="en-US" altLang="en-US" sz="2400" dirty="0">
              <a:solidFill>
                <a:schemeClr val="tx1"/>
              </a:solidFill>
            </a:endParaRPr>
          </a:p>
        </p:txBody>
      </p:sp>
    </p:spTree>
    <p:extLst>
      <p:ext uri="{BB962C8B-B14F-4D97-AF65-F5344CB8AC3E}">
        <p14:creationId xmlns:p14="http://schemas.microsoft.com/office/powerpoint/2010/main" val="3690495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7" descr="TF 3 ox pl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1869" y="894000"/>
            <a:ext cx="6264571" cy="58957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5912" y="278969"/>
            <a:ext cx="7733654" cy="461665"/>
          </a:xfrm>
          <a:prstGeom prst="rect">
            <a:avLst/>
          </a:prstGeom>
          <a:noFill/>
        </p:spPr>
        <p:txBody>
          <a:bodyPr wrap="square" rtlCol="0">
            <a:spAutoFit/>
          </a:bodyPr>
          <a:lstStyle/>
          <a:p>
            <a:pPr algn="ctr"/>
            <a:r>
              <a:rPr lang="en-US" sz="2400" dirty="0"/>
              <a:t>m</a:t>
            </a:r>
            <a:r>
              <a:rPr lang="en-US" sz="2400" dirty="0" smtClean="0"/>
              <a:t>ass dependent fractionation in terrestrial materials</a:t>
            </a:r>
            <a:endParaRPr lang="en-US" sz="2400" dirty="0"/>
          </a:p>
        </p:txBody>
      </p:sp>
    </p:spTree>
    <p:extLst>
      <p:ext uri="{BB962C8B-B14F-4D97-AF65-F5344CB8AC3E}">
        <p14:creationId xmlns:p14="http://schemas.microsoft.com/office/powerpoint/2010/main" val="2784324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373" y="736102"/>
            <a:ext cx="6382140" cy="6006720"/>
          </a:xfrm>
          <a:prstGeom prst="rect">
            <a:avLst/>
          </a:prstGeom>
        </p:spPr>
      </p:pic>
      <p:sp>
        <p:nvSpPr>
          <p:cNvPr id="9234" name="Text Box 18"/>
          <p:cNvSpPr txBox="1">
            <a:spLocks noChangeArrowheads="1"/>
          </p:cNvSpPr>
          <p:nvPr/>
        </p:nvSpPr>
        <p:spPr bwMode="auto">
          <a:xfrm rot="-1548523">
            <a:off x="5000047" y="3191406"/>
            <a:ext cx="1041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dirty="0">
                <a:solidFill>
                  <a:schemeClr val="tx1"/>
                </a:solidFill>
              </a:rPr>
              <a:t>TFL</a:t>
            </a:r>
          </a:p>
        </p:txBody>
      </p:sp>
      <p:sp>
        <p:nvSpPr>
          <p:cNvPr id="9235" name="Text Box 19"/>
          <p:cNvSpPr txBox="1">
            <a:spLocks noChangeArrowheads="1"/>
          </p:cNvSpPr>
          <p:nvPr/>
        </p:nvSpPr>
        <p:spPr bwMode="auto">
          <a:xfrm>
            <a:off x="4602886" y="958275"/>
            <a:ext cx="18161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100" dirty="0" smtClean="0"/>
              <a:t>m</a:t>
            </a:r>
            <a:r>
              <a:rPr lang="en-US" altLang="en-US" sz="2100" dirty="0" smtClean="0">
                <a:solidFill>
                  <a:schemeClr val="tx1"/>
                </a:solidFill>
              </a:rPr>
              <a:t>ass </a:t>
            </a:r>
            <a:r>
              <a:rPr lang="en-US" altLang="en-US" sz="2100" dirty="0">
                <a:solidFill>
                  <a:schemeClr val="tx1"/>
                </a:solidFill>
              </a:rPr>
              <a:t>independent fractionation. </a:t>
            </a:r>
            <a:r>
              <a:rPr lang="en-US" altLang="en-US" sz="2100" dirty="0" smtClean="0">
                <a:solidFill>
                  <a:schemeClr val="tx1"/>
                </a:solidFill>
              </a:rPr>
              <a:t>slope </a:t>
            </a:r>
            <a:r>
              <a:rPr lang="en-US" altLang="en-US" sz="2100" dirty="0">
                <a:solidFill>
                  <a:schemeClr val="tx1"/>
                </a:solidFill>
              </a:rPr>
              <a:t>1 line</a:t>
            </a:r>
          </a:p>
        </p:txBody>
      </p:sp>
      <p:sp>
        <p:nvSpPr>
          <p:cNvPr id="9236" name="Line 20"/>
          <p:cNvSpPr>
            <a:spLocks noChangeShapeType="1"/>
          </p:cNvSpPr>
          <p:nvPr/>
        </p:nvSpPr>
        <p:spPr bwMode="auto">
          <a:xfrm>
            <a:off x="4974524" y="2296775"/>
            <a:ext cx="152724" cy="67760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Line 21"/>
          <p:cNvSpPr>
            <a:spLocks noChangeShapeType="1"/>
          </p:cNvSpPr>
          <p:nvPr/>
        </p:nvSpPr>
        <p:spPr bwMode="auto">
          <a:xfrm>
            <a:off x="2849401" y="4083305"/>
            <a:ext cx="431800" cy="457200"/>
          </a:xfrm>
          <a:prstGeom prst="line">
            <a:avLst/>
          </a:prstGeom>
          <a:noFill/>
          <a:ln w="762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9" name="Text Box 23"/>
          <p:cNvSpPr txBox="1">
            <a:spLocks noChangeArrowheads="1"/>
          </p:cNvSpPr>
          <p:nvPr/>
        </p:nvSpPr>
        <p:spPr bwMode="auto">
          <a:xfrm>
            <a:off x="2427103" y="3760466"/>
            <a:ext cx="1282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dirty="0" smtClean="0">
                <a:solidFill>
                  <a:srgbClr val="3399FF"/>
                </a:solidFill>
              </a:rPr>
              <a:t>Earth</a:t>
            </a:r>
            <a:endParaRPr lang="en-US" altLang="en-US" sz="1800" b="1" dirty="0">
              <a:solidFill>
                <a:srgbClr val="D60093"/>
              </a:solidFill>
            </a:endParaRPr>
          </a:p>
        </p:txBody>
      </p:sp>
      <p:sp>
        <p:nvSpPr>
          <p:cNvPr id="9245" name="Rectangle 29"/>
          <p:cNvSpPr>
            <a:spLocks noChangeArrowheads="1"/>
          </p:cNvSpPr>
          <p:nvPr/>
        </p:nvSpPr>
        <p:spPr bwMode="auto">
          <a:xfrm>
            <a:off x="7496175" y="896064"/>
            <a:ext cx="1244600" cy="9525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6" name="Text Box 30"/>
          <p:cNvSpPr txBox="1">
            <a:spLocks noChangeArrowheads="1"/>
          </p:cNvSpPr>
          <p:nvPr/>
        </p:nvSpPr>
        <p:spPr bwMode="auto">
          <a:xfrm>
            <a:off x="907272" y="5554205"/>
            <a:ext cx="168242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solidFill>
                  <a:srgbClr val="D60093"/>
                </a:solidFill>
              </a:rPr>
              <a:t>(light isotope enriched)</a:t>
            </a:r>
          </a:p>
        </p:txBody>
      </p:sp>
      <p:sp>
        <p:nvSpPr>
          <p:cNvPr id="9248" name="Text Box 32"/>
          <p:cNvSpPr txBox="1">
            <a:spLocks noChangeArrowheads="1"/>
          </p:cNvSpPr>
          <p:nvPr/>
        </p:nvSpPr>
        <p:spPr bwMode="auto">
          <a:xfrm>
            <a:off x="5539501" y="3933029"/>
            <a:ext cx="200501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100" dirty="0">
                <a:solidFill>
                  <a:schemeClr val="tx1"/>
                </a:solidFill>
              </a:rPr>
              <a:t>Mass dependent fractionation. Slope 0.52.</a:t>
            </a:r>
          </a:p>
        </p:txBody>
      </p:sp>
      <p:sp>
        <p:nvSpPr>
          <p:cNvPr id="9249" name="Line 33"/>
          <p:cNvSpPr>
            <a:spLocks noChangeShapeType="1"/>
          </p:cNvSpPr>
          <p:nvPr/>
        </p:nvSpPr>
        <p:spPr bwMode="auto">
          <a:xfrm flipH="1" flipV="1">
            <a:off x="5758787" y="3555204"/>
            <a:ext cx="233362" cy="377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250" name="Text Box 34"/>
          <p:cNvSpPr txBox="1">
            <a:spLocks noChangeArrowheads="1"/>
          </p:cNvSpPr>
          <p:nvPr/>
        </p:nvSpPr>
        <p:spPr bwMode="auto">
          <a:xfrm>
            <a:off x="7413213" y="813594"/>
            <a:ext cx="16891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dirty="0">
                <a:solidFill>
                  <a:srgbClr val="CC0066"/>
                </a:solidFill>
              </a:rPr>
              <a:t>(heavy isotope enriched)</a:t>
            </a:r>
          </a:p>
        </p:txBody>
      </p:sp>
      <p:sp>
        <p:nvSpPr>
          <p:cNvPr id="2" name="TextBox 1"/>
          <p:cNvSpPr txBox="1"/>
          <p:nvPr/>
        </p:nvSpPr>
        <p:spPr>
          <a:xfrm>
            <a:off x="108488" y="0"/>
            <a:ext cx="8993825" cy="830997"/>
          </a:xfrm>
          <a:prstGeom prst="rect">
            <a:avLst/>
          </a:prstGeom>
          <a:noFill/>
        </p:spPr>
        <p:txBody>
          <a:bodyPr wrap="square" rtlCol="0">
            <a:spAutoFit/>
          </a:bodyPr>
          <a:lstStyle/>
          <a:p>
            <a:pPr algn="ctr"/>
            <a:r>
              <a:rPr lang="en-US" sz="2400" dirty="0" smtClean="0"/>
              <a:t>Mass independent O-isotope fractionation in components from undifferentiated meteorites </a:t>
            </a:r>
            <a:endParaRPr lang="en-US" sz="2400" dirty="0"/>
          </a:p>
        </p:txBody>
      </p:sp>
      <p:cxnSp>
        <p:nvCxnSpPr>
          <p:cNvPr id="5" name="Straight Arrow Connector 4"/>
          <p:cNvCxnSpPr/>
          <p:nvPr/>
        </p:nvCxnSpPr>
        <p:spPr>
          <a:xfrm flipH="1">
            <a:off x="2200759" y="5554205"/>
            <a:ext cx="1080442" cy="242161"/>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048726" y="5315918"/>
            <a:ext cx="1138399" cy="461665"/>
          </a:xfrm>
          <a:prstGeom prst="rect">
            <a:avLst/>
          </a:prstGeom>
          <a:noFill/>
        </p:spPr>
        <p:txBody>
          <a:bodyPr wrap="square" rtlCol="0">
            <a:spAutoFit/>
          </a:bodyPr>
          <a:lstStyle/>
          <a:p>
            <a:pPr algn="ctr"/>
            <a:r>
              <a:rPr lang="en-US" sz="2400" dirty="0" smtClean="0"/>
              <a:t>Sun</a:t>
            </a:r>
            <a:endParaRPr lang="en-US" sz="2400" dirty="0"/>
          </a:p>
        </p:txBody>
      </p:sp>
      <p:sp>
        <p:nvSpPr>
          <p:cNvPr id="29" name="Text Box 25"/>
          <p:cNvSpPr txBox="1">
            <a:spLocks noChangeArrowheads="1"/>
          </p:cNvSpPr>
          <p:nvPr/>
        </p:nvSpPr>
        <p:spPr bwMode="auto">
          <a:xfrm>
            <a:off x="0" y="1166743"/>
            <a:ext cx="15367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err="1"/>
              <a:t>chondrule</a:t>
            </a:r>
            <a:r>
              <a:rPr lang="en-US" altLang="en-US" sz="1600" dirty="0"/>
              <a:t> data: </a:t>
            </a:r>
            <a:r>
              <a:rPr lang="en-US" altLang="en-US" sz="1600" dirty="0" err="1"/>
              <a:t>Krot</a:t>
            </a:r>
            <a:r>
              <a:rPr lang="en-US" altLang="en-US" sz="1600" dirty="0"/>
              <a:t> et al. 2009</a:t>
            </a:r>
          </a:p>
        </p:txBody>
      </p:sp>
      <p:sp>
        <p:nvSpPr>
          <p:cNvPr id="30" name="Text Box 26"/>
          <p:cNvSpPr txBox="1">
            <a:spLocks noChangeArrowheads="1"/>
          </p:cNvSpPr>
          <p:nvPr/>
        </p:nvSpPr>
        <p:spPr bwMode="auto">
          <a:xfrm>
            <a:off x="-38100" y="1944391"/>
            <a:ext cx="1104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a:t>CAI data: Clayton, 1993</a:t>
            </a:r>
          </a:p>
        </p:txBody>
      </p:sp>
      <p:sp>
        <p:nvSpPr>
          <p:cNvPr id="31" name="Text Box 26"/>
          <p:cNvSpPr txBox="1">
            <a:spLocks noChangeArrowheads="1"/>
          </p:cNvSpPr>
          <p:nvPr/>
        </p:nvSpPr>
        <p:spPr bwMode="auto">
          <a:xfrm>
            <a:off x="-51673" y="2715413"/>
            <a:ext cx="1167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600" dirty="0" smtClean="0"/>
              <a:t>Sun data: </a:t>
            </a:r>
            <a:r>
              <a:rPr lang="en-US" altLang="en-US" sz="1600" dirty="0" err="1" smtClean="0"/>
              <a:t>McKeegan</a:t>
            </a:r>
            <a:r>
              <a:rPr lang="en-US" altLang="en-US" sz="1600" dirty="0" smtClean="0"/>
              <a:t> et al 2011.</a:t>
            </a:r>
            <a:endParaRPr lang="en-US" altLang="en-US" sz="1600" dirty="0"/>
          </a:p>
        </p:txBody>
      </p:sp>
      <p:sp>
        <p:nvSpPr>
          <p:cNvPr id="32" name="Text Box 26"/>
          <p:cNvSpPr txBox="1">
            <a:spLocks noChangeArrowheads="1"/>
          </p:cNvSpPr>
          <p:nvPr/>
        </p:nvSpPr>
        <p:spPr bwMode="auto">
          <a:xfrm>
            <a:off x="-38100" y="3504069"/>
            <a:ext cx="116755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600" dirty="0" smtClean="0"/>
              <a:t>Meteorite H</a:t>
            </a:r>
            <a:r>
              <a:rPr lang="en-US" altLang="en-US" sz="1600" baseline="-25000" dirty="0" smtClean="0"/>
              <a:t>2</a:t>
            </a:r>
            <a:r>
              <a:rPr lang="en-US" altLang="en-US" sz="1600" dirty="0" smtClean="0"/>
              <a:t>O data: Choi et al. 1998; Sakamoto et al. 2007.</a:t>
            </a:r>
            <a:endParaRPr lang="en-US" altLang="en-US" sz="1600" dirty="0"/>
          </a:p>
        </p:txBody>
      </p:sp>
    </p:spTree>
    <p:extLst>
      <p:ext uri="{BB962C8B-B14F-4D97-AF65-F5344CB8AC3E}">
        <p14:creationId xmlns:p14="http://schemas.microsoft.com/office/powerpoint/2010/main" val="3580243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Line 5"/>
          <p:cNvSpPr>
            <a:spLocks noChangeShapeType="1"/>
          </p:cNvSpPr>
          <p:nvPr/>
        </p:nvSpPr>
        <p:spPr bwMode="auto">
          <a:xfrm flipV="1">
            <a:off x="3175000" y="2743200"/>
            <a:ext cx="4775200" cy="0"/>
          </a:xfrm>
          <a:prstGeom prst="line">
            <a:avLst/>
          </a:prstGeom>
          <a:noFill/>
          <a:ln w="889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56326" name="Text Box 6"/>
          <p:cNvSpPr txBox="1">
            <a:spLocks noChangeArrowheads="1"/>
          </p:cNvSpPr>
          <p:nvPr/>
        </p:nvSpPr>
        <p:spPr bwMode="auto">
          <a:xfrm>
            <a:off x="25400" y="2501900"/>
            <a:ext cx="4394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200" smtClean="0">
                <a:solidFill>
                  <a:srgbClr val="996633"/>
                </a:solidFill>
              </a:rPr>
              <a:t>Protostellar disk surface</a:t>
            </a:r>
          </a:p>
        </p:txBody>
      </p:sp>
      <p:sp>
        <p:nvSpPr>
          <p:cNvPr id="56327" name="Line 7"/>
          <p:cNvSpPr>
            <a:spLocks noChangeShapeType="1"/>
          </p:cNvSpPr>
          <p:nvPr/>
        </p:nvSpPr>
        <p:spPr bwMode="auto">
          <a:xfrm flipH="1">
            <a:off x="4635500" y="1422400"/>
            <a:ext cx="14288" cy="706438"/>
          </a:xfrm>
          <a:prstGeom prst="line">
            <a:avLst/>
          </a:prstGeom>
          <a:noFill/>
          <a:ln w="1651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56328" name="Text Box 8"/>
          <p:cNvSpPr txBox="1">
            <a:spLocks noChangeArrowheads="1"/>
          </p:cNvSpPr>
          <p:nvPr/>
        </p:nvSpPr>
        <p:spPr bwMode="auto">
          <a:xfrm>
            <a:off x="3111500" y="1066800"/>
            <a:ext cx="32131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D60093"/>
                </a:solidFill>
              </a:rPr>
              <a:t>Far-UV stellar radiation</a:t>
            </a:r>
          </a:p>
        </p:txBody>
      </p:sp>
      <p:sp>
        <p:nvSpPr>
          <p:cNvPr id="56331" name="Text Box 11"/>
          <p:cNvSpPr txBox="1">
            <a:spLocks noChangeArrowheads="1"/>
          </p:cNvSpPr>
          <p:nvPr/>
        </p:nvSpPr>
        <p:spPr bwMode="auto">
          <a:xfrm>
            <a:off x="2197100" y="1993900"/>
            <a:ext cx="49657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D60093"/>
                </a:solidFill>
              </a:rPr>
              <a:t>Specific CO dissociative wavelengths</a:t>
            </a:r>
          </a:p>
        </p:txBody>
      </p:sp>
      <p:sp>
        <p:nvSpPr>
          <p:cNvPr id="56332" name="Text Box 12"/>
          <p:cNvSpPr txBox="1">
            <a:spLocks noChangeArrowheads="1"/>
          </p:cNvSpPr>
          <p:nvPr/>
        </p:nvSpPr>
        <p:spPr bwMode="auto">
          <a:xfrm>
            <a:off x="3289300" y="2362200"/>
            <a:ext cx="11049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D60093"/>
                </a:solidFill>
              </a:rPr>
              <a:t>C</a:t>
            </a:r>
            <a:r>
              <a:rPr lang="en-US" altLang="en-US" sz="2200" baseline="30000" smtClean="0">
                <a:solidFill>
                  <a:srgbClr val="D60093"/>
                </a:solidFill>
              </a:rPr>
              <a:t>16</a:t>
            </a:r>
            <a:r>
              <a:rPr lang="en-US" altLang="en-US" sz="2200" smtClean="0">
                <a:solidFill>
                  <a:srgbClr val="D60093"/>
                </a:solidFill>
              </a:rPr>
              <a:t>O</a:t>
            </a:r>
          </a:p>
        </p:txBody>
      </p:sp>
      <p:sp>
        <p:nvSpPr>
          <p:cNvPr id="56333" name="Text Box 13"/>
          <p:cNvSpPr txBox="1">
            <a:spLocks noChangeArrowheads="1"/>
          </p:cNvSpPr>
          <p:nvPr/>
        </p:nvSpPr>
        <p:spPr bwMode="auto">
          <a:xfrm>
            <a:off x="4064000" y="2362200"/>
            <a:ext cx="11049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D60093"/>
                </a:solidFill>
              </a:rPr>
              <a:t>C</a:t>
            </a:r>
            <a:r>
              <a:rPr lang="en-US" altLang="en-US" sz="2200" baseline="30000" smtClean="0">
                <a:solidFill>
                  <a:srgbClr val="D60093"/>
                </a:solidFill>
              </a:rPr>
              <a:t>17</a:t>
            </a:r>
            <a:r>
              <a:rPr lang="en-US" altLang="en-US" sz="2200" smtClean="0">
                <a:solidFill>
                  <a:srgbClr val="D60093"/>
                </a:solidFill>
              </a:rPr>
              <a:t>O</a:t>
            </a:r>
          </a:p>
        </p:txBody>
      </p:sp>
      <p:sp>
        <p:nvSpPr>
          <p:cNvPr id="56334" name="Text Box 14"/>
          <p:cNvSpPr txBox="1">
            <a:spLocks noChangeArrowheads="1"/>
          </p:cNvSpPr>
          <p:nvPr/>
        </p:nvSpPr>
        <p:spPr bwMode="auto">
          <a:xfrm>
            <a:off x="4838700" y="2362200"/>
            <a:ext cx="11049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D60093"/>
                </a:solidFill>
              </a:rPr>
              <a:t>C</a:t>
            </a:r>
            <a:r>
              <a:rPr lang="en-US" altLang="en-US" sz="2200" baseline="30000" smtClean="0">
                <a:solidFill>
                  <a:srgbClr val="D60093"/>
                </a:solidFill>
              </a:rPr>
              <a:t>18</a:t>
            </a:r>
            <a:r>
              <a:rPr lang="en-US" altLang="en-US" sz="2200" smtClean="0">
                <a:solidFill>
                  <a:srgbClr val="D60093"/>
                </a:solidFill>
              </a:rPr>
              <a:t>O</a:t>
            </a:r>
          </a:p>
        </p:txBody>
      </p:sp>
      <p:sp>
        <p:nvSpPr>
          <p:cNvPr id="56339" name="Rectangle 19"/>
          <p:cNvSpPr>
            <a:spLocks noChangeArrowheads="1"/>
          </p:cNvSpPr>
          <p:nvPr/>
        </p:nvSpPr>
        <p:spPr bwMode="auto">
          <a:xfrm>
            <a:off x="3175000" y="2794000"/>
            <a:ext cx="4749800" cy="3200400"/>
          </a:xfrm>
          <a:prstGeom prst="rect">
            <a:avLst/>
          </a:prstGeom>
          <a:solidFill>
            <a:srgbClr val="D4B4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50000"/>
              </a:spcBef>
              <a:spcAft>
                <a:spcPct val="0"/>
              </a:spcAft>
            </a:pPr>
            <a:endParaRPr lang="en-US" sz="1600" smtClean="0">
              <a:solidFill>
                <a:srgbClr val="00FF00"/>
              </a:solidFill>
            </a:endParaRPr>
          </a:p>
        </p:txBody>
      </p:sp>
      <p:pic>
        <p:nvPicPr>
          <p:cNvPr id="56343" name="Picture 23" descr="C16O U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9663" y="2705100"/>
            <a:ext cx="365125" cy="1820863"/>
          </a:xfrm>
          <a:prstGeom prst="rect">
            <a:avLst/>
          </a:prstGeom>
          <a:noFill/>
          <a:extLst>
            <a:ext uri="{909E8E84-426E-40DD-AFC4-6F175D3DCCD1}">
              <a14:hiddenFill xmlns:a14="http://schemas.microsoft.com/office/drawing/2010/main">
                <a:solidFill>
                  <a:srgbClr val="FFFFFF"/>
                </a:solidFill>
              </a14:hiddenFill>
            </a:ext>
          </a:extLst>
        </p:spPr>
      </p:pic>
      <p:pic>
        <p:nvPicPr>
          <p:cNvPr id="56344" name="Picture 24" descr="C17O C18O wavelengt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5950" y="2706688"/>
            <a:ext cx="365125" cy="3287712"/>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C17O C18O wavelengt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00650" y="2693988"/>
            <a:ext cx="365125" cy="3300412"/>
          </a:xfrm>
          <a:prstGeom prst="rect">
            <a:avLst/>
          </a:prstGeom>
          <a:noFill/>
          <a:extLst>
            <a:ext uri="{909E8E84-426E-40DD-AFC4-6F175D3DCCD1}">
              <a14:hiddenFill xmlns:a14="http://schemas.microsoft.com/office/drawing/2010/main">
                <a:solidFill>
                  <a:srgbClr val="FFFFFF"/>
                </a:solidFill>
              </a14:hiddenFill>
            </a:ext>
          </a:extLst>
        </p:spPr>
      </p:pic>
      <p:sp>
        <p:nvSpPr>
          <p:cNvPr id="56346" name="Line 26"/>
          <p:cNvSpPr>
            <a:spLocks noChangeShapeType="1"/>
          </p:cNvSpPr>
          <p:nvPr/>
        </p:nvSpPr>
        <p:spPr bwMode="auto">
          <a:xfrm flipV="1">
            <a:off x="558800" y="3975100"/>
            <a:ext cx="7340600" cy="127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56347" name="Text Box 27"/>
          <p:cNvSpPr txBox="1">
            <a:spLocks noChangeArrowheads="1"/>
          </p:cNvSpPr>
          <p:nvPr/>
        </p:nvSpPr>
        <p:spPr bwMode="auto">
          <a:xfrm>
            <a:off x="431800" y="2946400"/>
            <a:ext cx="294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200" smtClean="0">
                <a:solidFill>
                  <a:srgbClr val="000000"/>
                </a:solidFill>
              </a:rPr>
              <a:t>1. Equal dissociation of C</a:t>
            </a:r>
            <a:r>
              <a:rPr lang="en-US" altLang="en-US" sz="2200" baseline="30000" smtClean="0">
                <a:solidFill>
                  <a:srgbClr val="000000"/>
                </a:solidFill>
              </a:rPr>
              <a:t>16,17,18</a:t>
            </a:r>
            <a:r>
              <a:rPr lang="en-US" altLang="en-US" sz="2200" smtClean="0">
                <a:solidFill>
                  <a:srgbClr val="000000"/>
                </a:solidFill>
              </a:rPr>
              <a:t>O.</a:t>
            </a:r>
          </a:p>
        </p:txBody>
      </p:sp>
      <p:sp>
        <p:nvSpPr>
          <p:cNvPr id="56349" name="Line 29"/>
          <p:cNvSpPr>
            <a:spLocks noChangeShapeType="1"/>
          </p:cNvSpPr>
          <p:nvPr/>
        </p:nvSpPr>
        <p:spPr bwMode="auto">
          <a:xfrm flipV="1">
            <a:off x="609600" y="5791200"/>
            <a:ext cx="7340600" cy="254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56350" name="Text Box 30"/>
          <p:cNvSpPr txBox="1">
            <a:spLocks noChangeArrowheads="1"/>
          </p:cNvSpPr>
          <p:nvPr/>
        </p:nvSpPr>
        <p:spPr bwMode="auto">
          <a:xfrm>
            <a:off x="393700" y="4064000"/>
            <a:ext cx="29337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200" smtClean="0">
                <a:solidFill>
                  <a:srgbClr val="000000"/>
                </a:solidFill>
              </a:rPr>
              <a:t>2. C</a:t>
            </a:r>
            <a:r>
              <a:rPr lang="en-US" altLang="en-US" sz="2200" baseline="30000" smtClean="0">
                <a:solidFill>
                  <a:srgbClr val="000000"/>
                </a:solidFill>
              </a:rPr>
              <a:t>16</a:t>
            </a:r>
            <a:r>
              <a:rPr lang="en-US" altLang="en-US" sz="2200" smtClean="0">
                <a:solidFill>
                  <a:srgbClr val="000000"/>
                </a:solidFill>
              </a:rPr>
              <a:t>O dissociative wavelength is dampened. Equal dissociation of C</a:t>
            </a:r>
            <a:r>
              <a:rPr lang="en-US" altLang="en-US" sz="2200" baseline="30000" smtClean="0">
                <a:solidFill>
                  <a:srgbClr val="000000"/>
                </a:solidFill>
              </a:rPr>
              <a:t>17</a:t>
            </a:r>
            <a:r>
              <a:rPr lang="en-US" altLang="en-US" sz="2200" smtClean="0">
                <a:solidFill>
                  <a:srgbClr val="000000"/>
                </a:solidFill>
              </a:rPr>
              <a:t>O and C</a:t>
            </a:r>
            <a:r>
              <a:rPr lang="en-US" altLang="en-US" sz="2200" baseline="30000" smtClean="0">
                <a:solidFill>
                  <a:srgbClr val="000000"/>
                </a:solidFill>
              </a:rPr>
              <a:t>18</a:t>
            </a:r>
            <a:r>
              <a:rPr lang="en-US" altLang="en-US" sz="2200" smtClean="0">
                <a:solidFill>
                  <a:srgbClr val="000000"/>
                </a:solidFill>
              </a:rPr>
              <a:t>O.</a:t>
            </a:r>
          </a:p>
        </p:txBody>
      </p:sp>
      <p:sp>
        <p:nvSpPr>
          <p:cNvPr id="56352" name="Line 32"/>
          <p:cNvSpPr>
            <a:spLocks noChangeShapeType="1"/>
          </p:cNvSpPr>
          <p:nvPr/>
        </p:nvSpPr>
        <p:spPr bwMode="auto">
          <a:xfrm flipV="1">
            <a:off x="7264400" y="4343400"/>
            <a:ext cx="952500" cy="774700"/>
          </a:xfrm>
          <a:prstGeom prst="line">
            <a:avLst/>
          </a:prstGeom>
          <a:noFill/>
          <a:ln w="139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56353" name="AutoShape 33"/>
          <p:cNvSpPr>
            <a:spLocks noChangeArrowheads="1"/>
          </p:cNvSpPr>
          <p:nvPr/>
        </p:nvSpPr>
        <p:spPr bwMode="auto">
          <a:xfrm>
            <a:off x="8204200" y="3784600"/>
            <a:ext cx="749300" cy="698500"/>
          </a:xfrm>
          <a:prstGeom prst="star8">
            <a:avLst>
              <a:gd name="adj" fmla="val 3825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50000"/>
              </a:spcBef>
              <a:spcAft>
                <a:spcPct val="0"/>
              </a:spcAft>
            </a:pPr>
            <a:endParaRPr lang="en-US" sz="1600" smtClean="0">
              <a:solidFill>
                <a:srgbClr val="00FF00"/>
              </a:solidFill>
            </a:endParaRPr>
          </a:p>
        </p:txBody>
      </p:sp>
      <p:sp>
        <p:nvSpPr>
          <p:cNvPr id="56354" name="Text Box 34"/>
          <p:cNvSpPr txBox="1">
            <a:spLocks noChangeArrowheads="1"/>
          </p:cNvSpPr>
          <p:nvPr/>
        </p:nvSpPr>
        <p:spPr bwMode="auto">
          <a:xfrm>
            <a:off x="5600700" y="5016500"/>
            <a:ext cx="210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smtClean="0">
                <a:solidFill>
                  <a:srgbClr val="000000"/>
                </a:solidFill>
              </a:rPr>
              <a:t>3. subsequent cooling</a:t>
            </a:r>
          </a:p>
        </p:txBody>
      </p:sp>
      <p:sp>
        <p:nvSpPr>
          <p:cNvPr id="56355" name="Text Box 35"/>
          <p:cNvSpPr txBox="1">
            <a:spLocks noChangeArrowheads="1"/>
          </p:cNvSpPr>
          <p:nvPr/>
        </p:nvSpPr>
        <p:spPr bwMode="auto">
          <a:xfrm>
            <a:off x="7848600" y="4457700"/>
            <a:ext cx="14478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baseline="30000" smtClean="0">
                <a:solidFill>
                  <a:srgbClr val="000000"/>
                </a:solidFill>
              </a:rPr>
              <a:t>17=18</a:t>
            </a:r>
            <a:r>
              <a:rPr lang="en-US" altLang="en-US" sz="2200" smtClean="0">
                <a:solidFill>
                  <a:srgbClr val="000000"/>
                </a:solidFill>
              </a:rPr>
              <a:t>O enriched H</a:t>
            </a:r>
            <a:r>
              <a:rPr lang="en-US" altLang="en-US" sz="2200" baseline="-25000" smtClean="0">
                <a:solidFill>
                  <a:srgbClr val="000000"/>
                </a:solidFill>
              </a:rPr>
              <a:t>2</a:t>
            </a:r>
            <a:r>
              <a:rPr lang="en-US" altLang="en-US" sz="2200" smtClean="0">
                <a:solidFill>
                  <a:srgbClr val="000000"/>
                </a:solidFill>
              </a:rPr>
              <a:t>O ice</a:t>
            </a:r>
            <a:endParaRPr lang="en-US" altLang="en-US" sz="2200" baseline="30000" smtClean="0">
              <a:solidFill>
                <a:srgbClr val="000000"/>
              </a:solidFill>
            </a:endParaRPr>
          </a:p>
        </p:txBody>
      </p:sp>
      <p:sp>
        <p:nvSpPr>
          <p:cNvPr id="56356" name="Text Box 36"/>
          <p:cNvSpPr txBox="1">
            <a:spLocks noChangeArrowheads="1"/>
          </p:cNvSpPr>
          <p:nvPr/>
        </p:nvSpPr>
        <p:spPr bwMode="auto">
          <a:xfrm>
            <a:off x="5803900" y="2816225"/>
            <a:ext cx="84137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baseline="30000" smtClean="0">
                <a:solidFill>
                  <a:srgbClr val="000000"/>
                </a:solidFill>
              </a:rPr>
              <a:t>16</a:t>
            </a:r>
            <a:r>
              <a:rPr lang="en-US" altLang="en-US" sz="2200" smtClean="0">
                <a:solidFill>
                  <a:srgbClr val="000000"/>
                </a:solidFill>
              </a:rPr>
              <a:t>O: </a:t>
            </a:r>
            <a:r>
              <a:rPr lang="en-US" altLang="en-US" sz="2200" baseline="30000" smtClean="0">
                <a:solidFill>
                  <a:srgbClr val="000000"/>
                </a:solidFill>
              </a:rPr>
              <a:t>17</a:t>
            </a:r>
            <a:r>
              <a:rPr lang="en-US" altLang="en-US" sz="2200" smtClean="0">
                <a:solidFill>
                  <a:srgbClr val="000000"/>
                </a:solidFill>
              </a:rPr>
              <a:t>O: </a:t>
            </a:r>
            <a:r>
              <a:rPr lang="en-US" altLang="en-US" sz="2200" baseline="30000" smtClean="0">
                <a:solidFill>
                  <a:srgbClr val="000000"/>
                </a:solidFill>
              </a:rPr>
              <a:t>18</a:t>
            </a:r>
            <a:r>
              <a:rPr lang="en-US" altLang="en-US" sz="2200" smtClean="0">
                <a:solidFill>
                  <a:srgbClr val="000000"/>
                </a:solidFill>
              </a:rPr>
              <a:t>O:</a:t>
            </a:r>
            <a:endParaRPr lang="en-US" altLang="en-US" sz="2200" baseline="30000" smtClean="0">
              <a:solidFill>
                <a:srgbClr val="000000"/>
              </a:solidFill>
            </a:endParaRPr>
          </a:p>
        </p:txBody>
      </p:sp>
      <p:sp>
        <p:nvSpPr>
          <p:cNvPr id="56358" name="Text Box 38"/>
          <p:cNvSpPr txBox="1">
            <a:spLocks noChangeArrowheads="1"/>
          </p:cNvSpPr>
          <p:nvPr/>
        </p:nvSpPr>
        <p:spPr bwMode="auto">
          <a:xfrm>
            <a:off x="6623050" y="2828925"/>
            <a:ext cx="1216025"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200" smtClean="0">
                <a:solidFill>
                  <a:srgbClr val="000000"/>
                </a:solidFill>
              </a:rPr>
              <a:t>99.75% 0.038% 0.205%</a:t>
            </a:r>
          </a:p>
        </p:txBody>
      </p:sp>
      <p:sp>
        <p:nvSpPr>
          <p:cNvPr id="56359" name="Text Box 39"/>
          <p:cNvSpPr txBox="1">
            <a:spLocks noChangeArrowheads="1"/>
          </p:cNvSpPr>
          <p:nvPr/>
        </p:nvSpPr>
        <p:spPr bwMode="auto">
          <a:xfrm>
            <a:off x="0" y="508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400" dirty="0" smtClean="0">
                <a:solidFill>
                  <a:srgbClr val="000000"/>
                </a:solidFill>
              </a:rPr>
              <a:t>Mass independent breakdown of CO gas (the dominant species) on the surface of </a:t>
            </a:r>
            <a:r>
              <a:rPr lang="en-US" altLang="en-US" sz="2400" dirty="0">
                <a:solidFill>
                  <a:srgbClr val="000000"/>
                </a:solidFill>
              </a:rPr>
              <a:t>a</a:t>
            </a:r>
            <a:r>
              <a:rPr lang="en-US" altLang="en-US" sz="2400" dirty="0" smtClean="0">
                <a:solidFill>
                  <a:srgbClr val="000000"/>
                </a:solidFill>
              </a:rPr>
              <a:t> </a:t>
            </a:r>
            <a:r>
              <a:rPr lang="en-US" altLang="en-US" sz="2400" dirty="0" err="1" smtClean="0">
                <a:solidFill>
                  <a:srgbClr val="000000"/>
                </a:solidFill>
              </a:rPr>
              <a:t>protostellar</a:t>
            </a:r>
            <a:r>
              <a:rPr lang="en-US" altLang="en-US" sz="2400" dirty="0" smtClean="0">
                <a:solidFill>
                  <a:srgbClr val="000000"/>
                </a:solidFill>
              </a:rPr>
              <a:t> disk</a:t>
            </a:r>
          </a:p>
        </p:txBody>
      </p:sp>
      <p:sp>
        <p:nvSpPr>
          <p:cNvPr id="56493" name="Text Box 173"/>
          <p:cNvSpPr txBox="1">
            <a:spLocks noChangeArrowheads="1"/>
          </p:cNvSpPr>
          <p:nvPr/>
        </p:nvSpPr>
        <p:spPr bwMode="auto">
          <a:xfrm>
            <a:off x="-165100" y="6007100"/>
            <a:ext cx="9448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200" dirty="0" smtClean="0">
                <a:solidFill>
                  <a:srgbClr val="000000"/>
                </a:solidFill>
              </a:rPr>
              <a:t>Enriched C</a:t>
            </a:r>
            <a:r>
              <a:rPr lang="en-US" altLang="en-US" sz="2200" baseline="30000" dirty="0" smtClean="0">
                <a:solidFill>
                  <a:srgbClr val="000000"/>
                </a:solidFill>
              </a:rPr>
              <a:t>16</a:t>
            </a:r>
            <a:r>
              <a:rPr lang="en-US" altLang="en-US" sz="2200" dirty="0" smtClean="0">
                <a:solidFill>
                  <a:srgbClr val="000000"/>
                </a:solidFill>
              </a:rPr>
              <a:t>O is detected on surfaces of neighboring molecular clouds and </a:t>
            </a:r>
            <a:r>
              <a:rPr lang="en-US" altLang="en-US" sz="2200" dirty="0" err="1" smtClean="0">
                <a:solidFill>
                  <a:srgbClr val="000000"/>
                </a:solidFill>
              </a:rPr>
              <a:t>protostellar</a:t>
            </a:r>
            <a:r>
              <a:rPr lang="en-US" altLang="en-US" sz="2200" dirty="0" smtClean="0">
                <a:solidFill>
                  <a:srgbClr val="000000"/>
                </a:solidFill>
              </a:rPr>
              <a:t> disks (Wilson &amp; Rood, 1994; </a:t>
            </a:r>
            <a:r>
              <a:rPr lang="en-US" altLang="en-US" sz="2200" dirty="0" err="1" smtClean="0">
                <a:solidFill>
                  <a:srgbClr val="000000"/>
                </a:solidFill>
              </a:rPr>
              <a:t>Sheffer</a:t>
            </a:r>
            <a:r>
              <a:rPr lang="en-US" altLang="en-US" sz="2200" dirty="0" smtClean="0">
                <a:solidFill>
                  <a:srgbClr val="000000"/>
                </a:solidFill>
              </a:rPr>
              <a:t> et al., 2002)</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16" y="763645"/>
            <a:ext cx="9175275" cy="432854"/>
          </a:xfrm>
          <a:prstGeom prst="rect">
            <a:avLst/>
          </a:prstGeom>
        </p:spPr>
      </p:pic>
    </p:spTree>
    <p:extLst>
      <p:ext uri="{BB962C8B-B14F-4D97-AF65-F5344CB8AC3E}">
        <p14:creationId xmlns:p14="http://schemas.microsoft.com/office/powerpoint/2010/main" val="4013685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373" y="736102"/>
            <a:ext cx="6382140" cy="6006720"/>
          </a:xfrm>
          <a:prstGeom prst="rect">
            <a:avLst/>
          </a:prstGeom>
        </p:spPr>
      </p:pic>
      <p:sp>
        <p:nvSpPr>
          <p:cNvPr id="9234" name="Text Box 18"/>
          <p:cNvSpPr txBox="1">
            <a:spLocks noChangeArrowheads="1"/>
          </p:cNvSpPr>
          <p:nvPr/>
        </p:nvSpPr>
        <p:spPr bwMode="auto">
          <a:xfrm rot="-1548523">
            <a:off x="5000047" y="3191406"/>
            <a:ext cx="1041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dirty="0">
                <a:solidFill>
                  <a:schemeClr val="tx1"/>
                </a:solidFill>
              </a:rPr>
              <a:t>TFL</a:t>
            </a:r>
          </a:p>
        </p:txBody>
      </p:sp>
      <p:sp>
        <p:nvSpPr>
          <p:cNvPr id="9237" name="Line 21"/>
          <p:cNvSpPr>
            <a:spLocks noChangeShapeType="1"/>
          </p:cNvSpPr>
          <p:nvPr/>
        </p:nvSpPr>
        <p:spPr bwMode="auto">
          <a:xfrm>
            <a:off x="2849401" y="4083305"/>
            <a:ext cx="431800" cy="457200"/>
          </a:xfrm>
          <a:prstGeom prst="line">
            <a:avLst/>
          </a:prstGeom>
          <a:noFill/>
          <a:ln w="762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9" name="Text Box 23"/>
          <p:cNvSpPr txBox="1">
            <a:spLocks noChangeArrowheads="1"/>
          </p:cNvSpPr>
          <p:nvPr/>
        </p:nvSpPr>
        <p:spPr bwMode="auto">
          <a:xfrm>
            <a:off x="2427103" y="3760466"/>
            <a:ext cx="1282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dirty="0" smtClean="0">
                <a:solidFill>
                  <a:srgbClr val="3399FF"/>
                </a:solidFill>
              </a:rPr>
              <a:t>Earth</a:t>
            </a:r>
            <a:endParaRPr lang="en-US" altLang="en-US" sz="1800" b="1" dirty="0">
              <a:solidFill>
                <a:srgbClr val="D60093"/>
              </a:solidFill>
            </a:endParaRPr>
          </a:p>
        </p:txBody>
      </p:sp>
      <p:sp>
        <p:nvSpPr>
          <p:cNvPr id="9245" name="Rectangle 29"/>
          <p:cNvSpPr>
            <a:spLocks noChangeArrowheads="1"/>
          </p:cNvSpPr>
          <p:nvPr/>
        </p:nvSpPr>
        <p:spPr bwMode="auto">
          <a:xfrm>
            <a:off x="7496175" y="896064"/>
            <a:ext cx="1244600" cy="9525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6" name="Text Box 30"/>
          <p:cNvSpPr txBox="1">
            <a:spLocks noChangeArrowheads="1"/>
          </p:cNvSpPr>
          <p:nvPr/>
        </p:nvSpPr>
        <p:spPr bwMode="auto">
          <a:xfrm>
            <a:off x="907272" y="5554205"/>
            <a:ext cx="168242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200" dirty="0">
                <a:solidFill>
                  <a:srgbClr val="D60093"/>
                </a:solidFill>
              </a:rPr>
              <a:t>(light isotope enriched)</a:t>
            </a:r>
          </a:p>
        </p:txBody>
      </p:sp>
      <p:sp>
        <p:nvSpPr>
          <p:cNvPr id="9250" name="Text Box 34"/>
          <p:cNvSpPr txBox="1">
            <a:spLocks noChangeArrowheads="1"/>
          </p:cNvSpPr>
          <p:nvPr/>
        </p:nvSpPr>
        <p:spPr bwMode="auto">
          <a:xfrm>
            <a:off x="7413213" y="813594"/>
            <a:ext cx="16891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dirty="0">
                <a:solidFill>
                  <a:srgbClr val="CC0066"/>
                </a:solidFill>
              </a:rPr>
              <a:t>(heavy isotope enriched)</a:t>
            </a:r>
          </a:p>
        </p:txBody>
      </p:sp>
      <p:sp>
        <p:nvSpPr>
          <p:cNvPr id="2" name="TextBox 1"/>
          <p:cNvSpPr txBox="1"/>
          <p:nvPr/>
        </p:nvSpPr>
        <p:spPr>
          <a:xfrm>
            <a:off x="108488" y="0"/>
            <a:ext cx="8993825" cy="830997"/>
          </a:xfrm>
          <a:prstGeom prst="rect">
            <a:avLst/>
          </a:prstGeom>
          <a:noFill/>
        </p:spPr>
        <p:txBody>
          <a:bodyPr wrap="square" rtlCol="0">
            <a:spAutoFit/>
          </a:bodyPr>
          <a:lstStyle/>
          <a:p>
            <a:pPr algn="ctr"/>
            <a:r>
              <a:rPr lang="en-US" sz="2400" dirty="0" smtClean="0"/>
              <a:t>Mass independent O-isotope fractionation in components from undifferentiated meteorites </a:t>
            </a:r>
            <a:endParaRPr lang="en-US" sz="2400" dirty="0"/>
          </a:p>
        </p:txBody>
      </p:sp>
      <p:cxnSp>
        <p:nvCxnSpPr>
          <p:cNvPr id="5" name="Straight Arrow Connector 4"/>
          <p:cNvCxnSpPr/>
          <p:nvPr/>
        </p:nvCxnSpPr>
        <p:spPr>
          <a:xfrm flipH="1">
            <a:off x="2200759" y="5554205"/>
            <a:ext cx="1080442" cy="242161"/>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048726" y="5315918"/>
            <a:ext cx="1138399" cy="461665"/>
          </a:xfrm>
          <a:prstGeom prst="rect">
            <a:avLst/>
          </a:prstGeom>
          <a:noFill/>
        </p:spPr>
        <p:txBody>
          <a:bodyPr wrap="square" rtlCol="0">
            <a:spAutoFit/>
          </a:bodyPr>
          <a:lstStyle/>
          <a:p>
            <a:pPr algn="ctr"/>
            <a:r>
              <a:rPr lang="en-US" sz="2400" dirty="0" smtClean="0"/>
              <a:t>Sun</a:t>
            </a:r>
            <a:endParaRPr lang="en-US" sz="2400" dirty="0"/>
          </a:p>
        </p:txBody>
      </p:sp>
      <p:sp>
        <p:nvSpPr>
          <p:cNvPr id="29" name="Text Box 25"/>
          <p:cNvSpPr txBox="1">
            <a:spLocks noChangeArrowheads="1"/>
          </p:cNvSpPr>
          <p:nvPr/>
        </p:nvSpPr>
        <p:spPr bwMode="auto">
          <a:xfrm>
            <a:off x="0" y="1166743"/>
            <a:ext cx="15367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err="1"/>
              <a:t>chondrule</a:t>
            </a:r>
            <a:r>
              <a:rPr lang="en-US" altLang="en-US" sz="1600" dirty="0"/>
              <a:t> data: </a:t>
            </a:r>
            <a:r>
              <a:rPr lang="en-US" altLang="en-US" sz="1600" dirty="0" err="1"/>
              <a:t>Krot</a:t>
            </a:r>
            <a:r>
              <a:rPr lang="en-US" altLang="en-US" sz="1600" dirty="0"/>
              <a:t> et al. 2009</a:t>
            </a:r>
          </a:p>
        </p:txBody>
      </p:sp>
      <p:sp>
        <p:nvSpPr>
          <p:cNvPr id="30" name="Text Box 26"/>
          <p:cNvSpPr txBox="1">
            <a:spLocks noChangeArrowheads="1"/>
          </p:cNvSpPr>
          <p:nvPr/>
        </p:nvSpPr>
        <p:spPr bwMode="auto">
          <a:xfrm>
            <a:off x="-38100" y="1944391"/>
            <a:ext cx="1104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dirty="0"/>
              <a:t>CAI data: Clayton, 1993</a:t>
            </a:r>
          </a:p>
        </p:txBody>
      </p:sp>
      <p:sp>
        <p:nvSpPr>
          <p:cNvPr id="31" name="Text Box 26"/>
          <p:cNvSpPr txBox="1">
            <a:spLocks noChangeArrowheads="1"/>
          </p:cNvSpPr>
          <p:nvPr/>
        </p:nvSpPr>
        <p:spPr bwMode="auto">
          <a:xfrm>
            <a:off x="-51673" y="2715413"/>
            <a:ext cx="1167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600" dirty="0" smtClean="0"/>
              <a:t>Sun data: </a:t>
            </a:r>
            <a:r>
              <a:rPr lang="en-US" altLang="en-US" sz="1600" dirty="0" err="1" smtClean="0"/>
              <a:t>McKeegan</a:t>
            </a:r>
            <a:r>
              <a:rPr lang="en-US" altLang="en-US" sz="1600" dirty="0" smtClean="0"/>
              <a:t> et al 2011.</a:t>
            </a:r>
            <a:endParaRPr lang="en-US" altLang="en-US" sz="1600" dirty="0"/>
          </a:p>
        </p:txBody>
      </p:sp>
      <p:sp>
        <p:nvSpPr>
          <p:cNvPr id="32" name="Text Box 26"/>
          <p:cNvSpPr txBox="1">
            <a:spLocks noChangeArrowheads="1"/>
          </p:cNvSpPr>
          <p:nvPr/>
        </p:nvSpPr>
        <p:spPr bwMode="auto">
          <a:xfrm>
            <a:off x="-38100" y="3504069"/>
            <a:ext cx="116755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600" dirty="0" smtClean="0"/>
              <a:t>Meteorite H</a:t>
            </a:r>
            <a:r>
              <a:rPr lang="en-US" altLang="en-US" sz="1600" baseline="-25000" dirty="0" smtClean="0"/>
              <a:t>2</a:t>
            </a:r>
            <a:r>
              <a:rPr lang="en-US" altLang="en-US" sz="1600" dirty="0" smtClean="0"/>
              <a:t>O data: Choi et al. 1998; Sakamoto et al. 2007.</a:t>
            </a:r>
            <a:endParaRPr lang="en-US" altLang="en-US" sz="1600" dirty="0"/>
          </a:p>
        </p:txBody>
      </p:sp>
      <p:cxnSp>
        <p:nvCxnSpPr>
          <p:cNvPr id="7" name="Straight Arrow Connector 6"/>
          <p:cNvCxnSpPr/>
          <p:nvPr/>
        </p:nvCxnSpPr>
        <p:spPr bwMode="auto">
          <a:xfrm flipV="1">
            <a:off x="2061275" y="1166743"/>
            <a:ext cx="4602996" cy="4387462"/>
          </a:xfrm>
          <a:prstGeom prst="straightConnector1">
            <a:avLst/>
          </a:prstGeom>
          <a:solidFill>
            <a:schemeClr val="tx1"/>
          </a:solidFill>
          <a:ln w="889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365101" y="2477196"/>
            <a:ext cx="1926340" cy="1107996"/>
          </a:xfrm>
          <a:prstGeom prst="rect">
            <a:avLst/>
          </a:prstGeom>
          <a:noFill/>
        </p:spPr>
        <p:txBody>
          <a:bodyPr wrap="square" rtlCol="0">
            <a:spAutoFit/>
          </a:bodyPr>
          <a:lstStyle/>
          <a:p>
            <a:r>
              <a:rPr lang="en-US" sz="2200" dirty="0">
                <a:solidFill>
                  <a:srgbClr val="FF0000"/>
                </a:solidFill>
              </a:rPr>
              <a:t>m</a:t>
            </a:r>
            <a:r>
              <a:rPr lang="en-US" sz="2200" dirty="0" smtClean="0">
                <a:solidFill>
                  <a:srgbClr val="FF0000"/>
                </a:solidFill>
              </a:rPr>
              <a:t>ixing of H</a:t>
            </a:r>
            <a:r>
              <a:rPr lang="en-US" sz="2200" baseline="-25000" dirty="0" smtClean="0">
                <a:solidFill>
                  <a:srgbClr val="FF0000"/>
                </a:solidFill>
              </a:rPr>
              <a:t>2</a:t>
            </a:r>
            <a:r>
              <a:rPr lang="en-US" sz="2200" dirty="0" smtClean="0">
                <a:solidFill>
                  <a:srgbClr val="FF0000"/>
                </a:solidFill>
              </a:rPr>
              <a:t>O and “Sun” components?</a:t>
            </a:r>
            <a:endParaRPr lang="en-US" sz="2200" dirty="0">
              <a:solidFill>
                <a:srgbClr val="FF0000"/>
              </a:solidFill>
            </a:endParaRPr>
          </a:p>
        </p:txBody>
      </p:sp>
    </p:spTree>
    <p:extLst>
      <p:ext uri="{BB962C8B-B14F-4D97-AF65-F5344CB8AC3E}">
        <p14:creationId xmlns:p14="http://schemas.microsoft.com/office/powerpoint/2010/main" val="1534743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ET_00426 Whole BS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1411" y="767777"/>
            <a:ext cx="7563172" cy="56717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9144000" cy="830997"/>
          </a:xfrm>
          <a:prstGeom prst="rect">
            <a:avLst/>
          </a:prstGeom>
          <a:noFill/>
        </p:spPr>
        <p:txBody>
          <a:bodyPr wrap="square" rtlCol="0">
            <a:spAutoFit/>
          </a:bodyPr>
          <a:lstStyle/>
          <a:p>
            <a:pPr algn="ctr"/>
            <a:r>
              <a:rPr lang="en-US" sz="2400" dirty="0" err="1"/>
              <a:t>c</a:t>
            </a:r>
            <a:r>
              <a:rPr lang="en-US" sz="2400" dirty="0" err="1" smtClean="0"/>
              <a:t>hondrules</a:t>
            </a:r>
            <a:r>
              <a:rPr lang="en-US" sz="2400" dirty="0" smtClean="0"/>
              <a:t> are the dominant component of undifferentiated meteorites</a:t>
            </a:r>
            <a:endParaRPr lang="en-US" sz="2400" dirty="0"/>
          </a:p>
        </p:txBody>
      </p:sp>
    </p:spTree>
    <p:extLst>
      <p:ext uri="{BB962C8B-B14F-4D97-AF65-F5344CB8AC3E}">
        <p14:creationId xmlns:p14="http://schemas.microsoft.com/office/powerpoint/2010/main" val="16136741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ET_00426 Whole BS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1411" y="767777"/>
            <a:ext cx="7563172" cy="56717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9144000" cy="830997"/>
          </a:xfrm>
          <a:prstGeom prst="rect">
            <a:avLst/>
          </a:prstGeom>
          <a:noFill/>
        </p:spPr>
        <p:txBody>
          <a:bodyPr wrap="square" rtlCol="0">
            <a:spAutoFit/>
          </a:bodyPr>
          <a:lstStyle/>
          <a:p>
            <a:pPr algn="ctr"/>
            <a:r>
              <a:rPr lang="en-US" sz="2400" dirty="0" err="1"/>
              <a:t>c</a:t>
            </a:r>
            <a:r>
              <a:rPr lang="en-US" sz="2400" dirty="0" err="1" smtClean="0"/>
              <a:t>hondrules</a:t>
            </a:r>
            <a:r>
              <a:rPr lang="en-US" sz="2400" dirty="0" smtClean="0"/>
              <a:t> are the dominant component of undifferentiated meteorites</a:t>
            </a:r>
            <a:endParaRPr lang="en-US" sz="2400" dirty="0"/>
          </a:p>
        </p:txBody>
      </p:sp>
      <p:sp>
        <p:nvSpPr>
          <p:cNvPr id="2" name="Oval 1"/>
          <p:cNvSpPr/>
          <p:nvPr/>
        </p:nvSpPr>
        <p:spPr bwMode="auto">
          <a:xfrm>
            <a:off x="821411" y="1394847"/>
            <a:ext cx="1782304" cy="1611824"/>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3" name="Oval 2"/>
          <p:cNvSpPr/>
          <p:nvPr/>
        </p:nvSpPr>
        <p:spPr bwMode="auto">
          <a:xfrm>
            <a:off x="1712563" y="2867186"/>
            <a:ext cx="720671" cy="752314"/>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6" name="Oval 5"/>
          <p:cNvSpPr/>
          <p:nvPr/>
        </p:nvSpPr>
        <p:spPr bwMode="auto">
          <a:xfrm>
            <a:off x="821411" y="3570521"/>
            <a:ext cx="1379348" cy="1109967"/>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7" name="Oval 6"/>
          <p:cNvSpPr/>
          <p:nvPr/>
        </p:nvSpPr>
        <p:spPr bwMode="auto">
          <a:xfrm>
            <a:off x="1542082" y="4474541"/>
            <a:ext cx="891152" cy="856876"/>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8" name="Oval 7"/>
          <p:cNvSpPr/>
          <p:nvPr/>
        </p:nvSpPr>
        <p:spPr bwMode="auto">
          <a:xfrm>
            <a:off x="2960176" y="4125504"/>
            <a:ext cx="1611824" cy="1546876"/>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9" name="Oval 8"/>
          <p:cNvSpPr/>
          <p:nvPr/>
        </p:nvSpPr>
        <p:spPr bwMode="auto">
          <a:xfrm>
            <a:off x="3130658" y="3006671"/>
            <a:ext cx="1735810" cy="1467870"/>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0" name="Oval 9"/>
          <p:cNvSpPr/>
          <p:nvPr/>
        </p:nvSpPr>
        <p:spPr bwMode="auto">
          <a:xfrm>
            <a:off x="2960176" y="2200759"/>
            <a:ext cx="1193370" cy="914400"/>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1" name="Oval 10"/>
          <p:cNvSpPr/>
          <p:nvPr/>
        </p:nvSpPr>
        <p:spPr bwMode="auto">
          <a:xfrm>
            <a:off x="3556861" y="1658319"/>
            <a:ext cx="862739" cy="712922"/>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2" name="Oval 11"/>
          <p:cNvSpPr/>
          <p:nvPr/>
        </p:nvSpPr>
        <p:spPr bwMode="auto">
          <a:xfrm>
            <a:off x="3766088" y="1038386"/>
            <a:ext cx="1596326" cy="1162373"/>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3" name="Oval 12"/>
          <p:cNvSpPr/>
          <p:nvPr/>
        </p:nvSpPr>
        <p:spPr bwMode="auto">
          <a:xfrm>
            <a:off x="4990454" y="1828800"/>
            <a:ext cx="1100380" cy="1177871"/>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4" name="Oval 13"/>
          <p:cNvSpPr/>
          <p:nvPr/>
        </p:nvSpPr>
        <p:spPr bwMode="auto">
          <a:xfrm>
            <a:off x="4602997" y="3243343"/>
            <a:ext cx="1084881" cy="882161"/>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5" name="Oval 14"/>
          <p:cNvSpPr/>
          <p:nvPr/>
        </p:nvSpPr>
        <p:spPr bwMode="auto">
          <a:xfrm>
            <a:off x="5858359" y="2657959"/>
            <a:ext cx="480448" cy="348712"/>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6" name="Oval 15"/>
          <p:cNvSpPr/>
          <p:nvPr/>
        </p:nvSpPr>
        <p:spPr bwMode="auto">
          <a:xfrm>
            <a:off x="4850970" y="4339525"/>
            <a:ext cx="586352" cy="559417"/>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7" name="Oval 16"/>
          <p:cNvSpPr/>
          <p:nvPr/>
        </p:nvSpPr>
        <p:spPr bwMode="auto">
          <a:xfrm>
            <a:off x="4850970" y="4680488"/>
            <a:ext cx="836908" cy="991892"/>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8" name="Oval 17"/>
          <p:cNvSpPr/>
          <p:nvPr/>
        </p:nvSpPr>
        <p:spPr bwMode="auto">
          <a:xfrm>
            <a:off x="6338807" y="2657959"/>
            <a:ext cx="1596325" cy="1467545"/>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19" name="Oval 18"/>
          <p:cNvSpPr/>
          <p:nvPr/>
        </p:nvSpPr>
        <p:spPr bwMode="auto">
          <a:xfrm>
            <a:off x="6090834" y="3740606"/>
            <a:ext cx="743919" cy="733935"/>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0" name="Oval 19"/>
          <p:cNvSpPr/>
          <p:nvPr/>
        </p:nvSpPr>
        <p:spPr bwMode="auto">
          <a:xfrm>
            <a:off x="6617776" y="3983064"/>
            <a:ext cx="991892" cy="915878"/>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1" name="Oval 20"/>
          <p:cNvSpPr/>
          <p:nvPr/>
        </p:nvSpPr>
        <p:spPr bwMode="auto">
          <a:xfrm>
            <a:off x="7346197" y="3740606"/>
            <a:ext cx="588935" cy="598919"/>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2" name="Oval 21"/>
          <p:cNvSpPr/>
          <p:nvPr/>
        </p:nvSpPr>
        <p:spPr bwMode="auto">
          <a:xfrm>
            <a:off x="7346197" y="4898942"/>
            <a:ext cx="743918" cy="897424"/>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3" name="Oval 22"/>
          <p:cNvSpPr/>
          <p:nvPr/>
        </p:nvSpPr>
        <p:spPr bwMode="auto">
          <a:xfrm>
            <a:off x="7935132" y="3243343"/>
            <a:ext cx="449451" cy="441080"/>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4" name="Oval 23"/>
          <p:cNvSpPr/>
          <p:nvPr/>
        </p:nvSpPr>
        <p:spPr bwMode="auto">
          <a:xfrm>
            <a:off x="7718156" y="3983064"/>
            <a:ext cx="441701" cy="356461"/>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5" name="Oval 24"/>
          <p:cNvSpPr/>
          <p:nvPr/>
        </p:nvSpPr>
        <p:spPr bwMode="auto">
          <a:xfrm>
            <a:off x="2758698" y="4161294"/>
            <a:ext cx="371960" cy="519194"/>
          </a:xfrm>
          <a:prstGeom prst="ellipse">
            <a:avLst/>
          </a:prstGeom>
          <a:noFill/>
          <a:ln w="50800" cap="flat" cmpd="sng" algn="ctr">
            <a:solidFill>
              <a:srgbClr val="00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endParaRPr>
          </a:p>
        </p:txBody>
      </p:sp>
      <p:sp>
        <p:nvSpPr>
          <p:cNvPr id="26" name="TextBox 25"/>
          <p:cNvSpPr txBox="1"/>
          <p:nvPr/>
        </p:nvSpPr>
        <p:spPr>
          <a:xfrm>
            <a:off x="1" y="6439550"/>
            <a:ext cx="9144000" cy="384721"/>
          </a:xfrm>
          <a:prstGeom prst="rect">
            <a:avLst/>
          </a:prstGeom>
          <a:noFill/>
        </p:spPr>
        <p:txBody>
          <a:bodyPr wrap="square" rtlCol="0">
            <a:spAutoFit/>
          </a:bodyPr>
          <a:lstStyle/>
          <a:p>
            <a:pPr algn="ctr"/>
            <a:r>
              <a:rPr lang="en-US" sz="1900" dirty="0"/>
              <a:t>i</a:t>
            </a:r>
            <a:r>
              <a:rPr lang="en-US" sz="1900" dirty="0" smtClean="0"/>
              <a:t>n between: matrix, which can have materials that interacted with H</a:t>
            </a:r>
            <a:r>
              <a:rPr lang="en-US" sz="1900" baseline="-25000" dirty="0" smtClean="0"/>
              <a:t>2</a:t>
            </a:r>
            <a:r>
              <a:rPr lang="en-US" sz="1900" dirty="0" smtClean="0"/>
              <a:t>O, and CAIs</a:t>
            </a:r>
            <a:endParaRPr lang="en-US" sz="1900" dirty="0"/>
          </a:p>
        </p:txBody>
      </p:sp>
    </p:spTree>
    <p:extLst>
      <p:ext uri="{BB962C8B-B14F-4D97-AF65-F5344CB8AC3E}">
        <p14:creationId xmlns:p14="http://schemas.microsoft.com/office/powerpoint/2010/main" val="1354257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39" name="Picture 23" descr="Y31 Whole B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973174"/>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Y36 Whole BS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47763"/>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0422" name="Text Box 6"/>
          <p:cNvSpPr txBox="1">
            <a:spLocks noChangeArrowheads="1"/>
          </p:cNvSpPr>
          <p:nvPr/>
        </p:nvSpPr>
        <p:spPr bwMode="auto">
          <a:xfrm>
            <a:off x="2108200" y="3633061"/>
            <a:ext cx="469900" cy="396875"/>
          </a:xfrm>
          <a:prstGeom prst="rect">
            <a:avLst/>
          </a:prstGeom>
          <a:solidFill>
            <a:schemeClr val="tx1">
              <a:alpha val="46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000" smtClean="0">
                <a:solidFill>
                  <a:srgbClr val="FFFF00"/>
                </a:solidFill>
              </a:rPr>
              <a:t>ol</a:t>
            </a:r>
          </a:p>
        </p:txBody>
      </p:sp>
      <p:sp>
        <p:nvSpPr>
          <p:cNvPr id="60423" name="Text Box 7"/>
          <p:cNvSpPr txBox="1">
            <a:spLocks noChangeArrowheads="1"/>
          </p:cNvSpPr>
          <p:nvPr/>
        </p:nvSpPr>
        <p:spPr bwMode="auto">
          <a:xfrm>
            <a:off x="2298700" y="1592665"/>
            <a:ext cx="62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000" dirty="0" err="1" smtClean="0">
                <a:solidFill>
                  <a:srgbClr val="FFFF00"/>
                </a:solidFill>
              </a:rPr>
              <a:t>lpx</a:t>
            </a:r>
            <a:endParaRPr lang="en-US" altLang="en-US" sz="2000" dirty="0" smtClean="0">
              <a:solidFill>
                <a:srgbClr val="FFFF00"/>
              </a:solidFill>
            </a:endParaRPr>
          </a:p>
        </p:txBody>
      </p:sp>
      <p:sp>
        <p:nvSpPr>
          <p:cNvPr id="60424" name="Text Box 8"/>
          <p:cNvSpPr txBox="1">
            <a:spLocks noChangeArrowheads="1"/>
          </p:cNvSpPr>
          <p:nvPr/>
        </p:nvSpPr>
        <p:spPr bwMode="auto">
          <a:xfrm>
            <a:off x="1752600" y="2896464"/>
            <a:ext cx="1346200" cy="701675"/>
          </a:xfrm>
          <a:prstGeom prst="rect">
            <a:avLst/>
          </a:prstGeom>
          <a:solidFill>
            <a:schemeClr val="tx1">
              <a:alpha val="5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dirty="0" smtClean="0">
                <a:solidFill>
                  <a:srgbClr val="FFFF00"/>
                </a:solidFill>
              </a:rPr>
              <a:t>quenched melt</a:t>
            </a:r>
          </a:p>
        </p:txBody>
      </p:sp>
      <p:sp>
        <p:nvSpPr>
          <p:cNvPr id="60425" name="Text Box 9"/>
          <p:cNvSpPr txBox="1">
            <a:spLocks noChangeArrowheads="1"/>
          </p:cNvSpPr>
          <p:nvPr/>
        </p:nvSpPr>
        <p:spPr bwMode="auto">
          <a:xfrm>
            <a:off x="3695700" y="3422757"/>
            <a:ext cx="1049338"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000" dirty="0" smtClean="0">
                <a:solidFill>
                  <a:srgbClr val="FFFF00"/>
                </a:solidFill>
              </a:rPr>
              <a:t>Fe-rich metal</a:t>
            </a:r>
          </a:p>
        </p:txBody>
      </p:sp>
      <p:sp>
        <p:nvSpPr>
          <p:cNvPr id="60426" name="Line 10"/>
          <p:cNvSpPr>
            <a:spLocks noChangeShapeType="1"/>
          </p:cNvSpPr>
          <p:nvPr/>
        </p:nvSpPr>
        <p:spPr bwMode="auto">
          <a:xfrm flipH="1" flipV="1">
            <a:off x="3225800" y="3878667"/>
            <a:ext cx="546100" cy="12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60427" name="Text Box 11"/>
          <p:cNvSpPr txBox="1">
            <a:spLocks noChangeArrowheads="1"/>
          </p:cNvSpPr>
          <p:nvPr/>
        </p:nvSpPr>
        <p:spPr bwMode="auto">
          <a:xfrm>
            <a:off x="0" y="88900"/>
            <a:ext cx="9156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400" dirty="0" err="1">
                <a:solidFill>
                  <a:srgbClr val="000000"/>
                </a:solidFill>
              </a:rPr>
              <a:t>c</a:t>
            </a:r>
            <a:r>
              <a:rPr lang="en-US" altLang="en-US" sz="2400" dirty="0" err="1" smtClean="0">
                <a:solidFill>
                  <a:srgbClr val="000000"/>
                </a:solidFill>
              </a:rPr>
              <a:t>hondrule</a:t>
            </a:r>
            <a:r>
              <a:rPr lang="en-US" altLang="en-US" sz="2400" dirty="0" smtClean="0">
                <a:solidFill>
                  <a:srgbClr val="000000"/>
                </a:solidFill>
              </a:rPr>
              <a:t> to </a:t>
            </a:r>
            <a:r>
              <a:rPr lang="en-US" altLang="en-US" sz="2400" dirty="0" err="1" smtClean="0">
                <a:solidFill>
                  <a:srgbClr val="000000"/>
                </a:solidFill>
              </a:rPr>
              <a:t>chondrule</a:t>
            </a:r>
            <a:r>
              <a:rPr lang="en-US" altLang="en-US" sz="2400" dirty="0" smtClean="0">
                <a:solidFill>
                  <a:srgbClr val="000000"/>
                </a:solidFill>
              </a:rPr>
              <a:t> variability in olivine </a:t>
            </a:r>
            <a:r>
              <a:rPr lang="en-US" altLang="en-US" sz="2400" dirty="0" err="1" smtClean="0">
                <a:solidFill>
                  <a:srgbClr val="000000"/>
                </a:solidFill>
              </a:rPr>
              <a:t>FeO</a:t>
            </a:r>
            <a:r>
              <a:rPr lang="en-US" altLang="en-US" sz="2400" dirty="0" smtClean="0">
                <a:solidFill>
                  <a:srgbClr val="000000"/>
                </a:solidFill>
              </a:rPr>
              <a:t> contents, from within the same carbonaceous </a:t>
            </a:r>
            <a:r>
              <a:rPr lang="en-US" altLang="en-US" sz="2400" dirty="0" err="1" smtClean="0">
                <a:solidFill>
                  <a:srgbClr val="000000"/>
                </a:solidFill>
              </a:rPr>
              <a:t>chondrite</a:t>
            </a:r>
            <a:endParaRPr lang="en-US" altLang="en-US" sz="2400" dirty="0" smtClean="0">
              <a:solidFill>
                <a:srgbClr val="000000"/>
              </a:solidFill>
            </a:endParaRPr>
          </a:p>
        </p:txBody>
      </p:sp>
      <p:sp>
        <p:nvSpPr>
          <p:cNvPr id="60428" name="Text Box 12"/>
          <p:cNvSpPr txBox="1">
            <a:spLocks noChangeArrowheads="1"/>
          </p:cNvSpPr>
          <p:nvPr/>
        </p:nvSpPr>
        <p:spPr bwMode="auto">
          <a:xfrm>
            <a:off x="0" y="4320367"/>
            <a:ext cx="419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000" dirty="0" smtClean="0">
                <a:solidFill>
                  <a:srgbClr val="000000"/>
                </a:solidFill>
              </a:rPr>
              <a:t>Olivine molar % </a:t>
            </a:r>
            <a:r>
              <a:rPr lang="en-US" altLang="en-US" sz="2000" dirty="0" err="1" smtClean="0">
                <a:solidFill>
                  <a:srgbClr val="000000"/>
                </a:solidFill>
              </a:rPr>
              <a:t>FeO</a:t>
            </a:r>
            <a:r>
              <a:rPr lang="en-US" altLang="en-US" sz="2000" dirty="0" smtClean="0">
                <a:solidFill>
                  <a:srgbClr val="000000"/>
                </a:solidFill>
              </a:rPr>
              <a:t> </a:t>
            </a:r>
            <a:r>
              <a:rPr lang="en-US" altLang="en-US" sz="2000" dirty="0" err="1" smtClean="0">
                <a:solidFill>
                  <a:srgbClr val="000000"/>
                </a:solidFill>
              </a:rPr>
              <a:t>endmember</a:t>
            </a:r>
            <a:r>
              <a:rPr lang="en-US" altLang="en-US" sz="2000" dirty="0">
                <a:solidFill>
                  <a:srgbClr val="000000"/>
                </a:solidFill>
              </a:rPr>
              <a:t> </a:t>
            </a:r>
            <a:r>
              <a:rPr lang="en-US" altLang="en-US" sz="2000" dirty="0" smtClean="0">
                <a:solidFill>
                  <a:srgbClr val="000000"/>
                </a:solidFill>
              </a:rPr>
              <a:t>content: 1.2</a:t>
            </a:r>
          </a:p>
        </p:txBody>
      </p:sp>
      <p:sp>
        <p:nvSpPr>
          <p:cNvPr id="60432" name="Text Box 16"/>
          <p:cNvSpPr txBox="1">
            <a:spLocks noChangeArrowheads="1"/>
          </p:cNvSpPr>
          <p:nvPr/>
        </p:nvSpPr>
        <p:spPr bwMode="auto">
          <a:xfrm>
            <a:off x="4572000" y="4400657"/>
            <a:ext cx="45255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000" dirty="0" smtClean="0">
                <a:solidFill>
                  <a:srgbClr val="000000"/>
                </a:solidFill>
              </a:rPr>
              <a:t>Olivine molar % </a:t>
            </a:r>
            <a:r>
              <a:rPr lang="en-US" altLang="en-US" sz="2000" dirty="0" err="1" smtClean="0">
                <a:solidFill>
                  <a:srgbClr val="000000"/>
                </a:solidFill>
              </a:rPr>
              <a:t>FeO</a:t>
            </a:r>
            <a:r>
              <a:rPr lang="en-US" altLang="en-US" sz="2000" dirty="0" smtClean="0">
                <a:solidFill>
                  <a:srgbClr val="000000"/>
                </a:solidFill>
              </a:rPr>
              <a:t> </a:t>
            </a:r>
            <a:r>
              <a:rPr lang="en-US" altLang="en-US" sz="2000" dirty="0" err="1" smtClean="0">
                <a:solidFill>
                  <a:srgbClr val="000000"/>
                </a:solidFill>
              </a:rPr>
              <a:t>endmember</a:t>
            </a:r>
            <a:r>
              <a:rPr lang="en-US" altLang="en-US" sz="2000" dirty="0" smtClean="0">
                <a:solidFill>
                  <a:srgbClr val="000000"/>
                </a:solidFill>
              </a:rPr>
              <a:t> content: 27.7</a:t>
            </a:r>
          </a:p>
        </p:txBody>
      </p:sp>
      <p:sp>
        <p:nvSpPr>
          <p:cNvPr id="60433" name="Text Box 17"/>
          <p:cNvSpPr txBox="1">
            <a:spLocks noChangeArrowheads="1"/>
          </p:cNvSpPr>
          <p:nvPr/>
        </p:nvSpPr>
        <p:spPr bwMode="auto">
          <a:xfrm>
            <a:off x="5524500" y="2859654"/>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dirty="0" smtClean="0">
                <a:solidFill>
                  <a:srgbClr val="FFFF00"/>
                </a:solidFill>
              </a:rPr>
              <a:t>olivine</a:t>
            </a:r>
          </a:p>
        </p:txBody>
      </p:sp>
      <p:sp>
        <p:nvSpPr>
          <p:cNvPr id="60434" name="Text Box 18"/>
          <p:cNvSpPr txBox="1">
            <a:spLocks noChangeArrowheads="1"/>
          </p:cNvSpPr>
          <p:nvPr/>
        </p:nvSpPr>
        <p:spPr bwMode="auto">
          <a:xfrm>
            <a:off x="5300663" y="2100909"/>
            <a:ext cx="2020887" cy="701675"/>
          </a:xfrm>
          <a:prstGeom prst="rect">
            <a:avLst/>
          </a:prstGeom>
          <a:noFill/>
          <a:ln>
            <a:noFill/>
          </a:ln>
          <a:effectLst/>
          <a:extLst>
            <a:ext uri="{909E8E84-426E-40DD-AFC4-6F175D3DCCD1}">
              <a14:hiddenFill xmlns:a14="http://schemas.microsoft.com/office/drawing/2010/main">
                <a:solidFill>
                  <a:schemeClr val="tx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000" dirty="0" smtClean="0">
                <a:solidFill>
                  <a:srgbClr val="FFFF00"/>
                </a:solidFill>
              </a:rPr>
              <a:t>quenched melt (SiO</a:t>
            </a:r>
            <a:r>
              <a:rPr lang="en-US" altLang="en-US" sz="2000" baseline="-25000" dirty="0" smtClean="0">
                <a:solidFill>
                  <a:srgbClr val="FFFF00"/>
                </a:solidFill>
              </a:rPr>
              <a:t>2</a:t>
            </a:r>
            <a:r>
              <a:rPr lang="en-US" altLang="en-US" sz="2000" dirty="0" smtClean="0">
                <a:solidFill>
                  <a:srgbClr val="FFFF00"/>
                </a:solidFill>
              </a:rPr>
              <a:t>-rich)</a:t>
            </a:r>
          </a:p>
        </p:txBody>
      </p:sp>
      <p:sp>
        <p:nvSpPr>
          <p:cNvPr id="60435" name="Line 19"/>
          <p:cNvSpPr>
            <a:spLocks noChangeShapeType="1"/>
          </p:cNvSpPr>
          <p:nvPr/>
        </p:nvSpPr>
        <p:spPr bwMode="auto">
          <a:xfrm flipH="1" flipV="1">
            <a:off x="7289800" y="1905000"/>
            <a:ext cx="444500" cy="1270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60437" name="Line 21"/>
          <p:cNvSpPr>
            <a:spLocks noChangeShapeType="1"/>
          </p:cNvSpPr>
          <p:nvPr/>
        </p:nvSpPr>
        <p:spPr bwMode="auto">
          <a:xfrm>
            <a:off x="6899275" y="2696142"/>
            <a:ext cx="441325" cy="290512"/>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60438" name="Text Box 22"/>
          <p:cNvSpPr txBox="1">
            <a:spLocks noChangeArrowheads="1"/>
          </p:cNvSpPr>
          <p:nvPr/>
        </p:nvSpPr>
        <p:spPr bwMode="auto">
          <a:xfrm>
            <a:off x="8039100" y="988665"/>
            <a:ext cx="1117600"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50000"/>
              </a:spcBef>
              <a:spcAft>
                <a:spcPct val="0"/>
              </a:spcAft>
            </a:pPr>
            <a:r>
              <a:rPr lang="en-US" altLang="en-US" sz="2000" dirty="0" smtClean="0">
                <a:solidFill>
                  <a:srgbClr val="FFFF00"/>
                </a:solidFill>
              </a:rPr>
              <a:t>Fe-rich metal</a:t>
            </a:r>
          </a:p>
        </p:txBody>
      </p:sp>
      <p:sp>
        <p:nvSpPr>
          <p:cNvPr id="60440" name="Line 24"/>
          <p:cNvSpPr>
            <a:spLocks noChangeShapeType="1"/>
          </p:cNvSpPr>
          <p:nvPr/>
        </p:nvSpPr>
        <p:spPr bwMode="auto">
          <a:xfrm flipH="1">
            <a:off x="7830304" y="1620647"/>
            <a:ext cx="393700" cy="2921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50000"/>
              </a:spcBef>
              <a:spcAft>
                <a:spcPct val="0"/>
              </a:spcAft>
            </a:pPr>
            <a:endParaRPr lang="en-US" sz="1600" smtClean="0">
              <a:solidFill>
                <a:srgbClr val="00FF00"/>
              </a:solidFill>
            </a:endParaRPr>
          </a:p>
        </p:txBody>
      </p:sp>
      <p:sp>
        <p:nvSpPr>
          <p:cNvPr id="2" name="TextBox 1"/>
          <p:cNvSpPr txBox="1"/>
          <p:nvPr/>
        </p:nvSpPr>
        <p:spPr>
          <a:xfrm>
            <a:off x="-45203" y="5749869"/>
            <a:ext cx="3352800" cy="400110"/>
          </a:xfrm>
          <a:prstGeom prst="rect">
            <a:avLst/>
          </a:prstGeom>
          <a:noFill/>
        </p:spPr>
        <p:txBody>
          <a:bodyPr wrap="square" rtlCol="0">
            <a:spAutoFit/>
          </a:bodyPr>
          <a:lstStyle/>
          <a:p>
            <a:r>
              <a:rPr lang="en-US" sz="2000" dirty="0"/>
              <a:t>o</a:t>
            </a:r>
            <a:r>
              <a:rPr lang="en-US" sz="2000" dirty="0" smtClean="0"/>
              <a:t>livine: (Mg, Fe)</a:t>
            </a:r>
            <a:r>
              <a:rPr lang="en-US" sz="2000" baseline="-25000" dirty="0" smtClean="0"/>
              <a:t>2</a:t>
            </a:r>
            <a:r>
              <a:rPr lang="en-US" sz="2000" dirty="0" smtClean="0"/>
              <a:t>SiO</a:t>
            </a:r>
            <a:r>
              <a:rPr lang="en-US" sz="2000" baseline="-25000" dirty="0" smtClean="0"/>
              <a:t>4</a:t>
            </a:r>
          </a:p>
        </p:txBody>
      </p:sp>
      <p:sp>
        <p:nvSpPr>
          <p:cNvPr id="3" name="TextBox 2"/>
          <p:cNvSpPr txBox="1"/>
          <p:nvPr/>
        </p:nvSpPr>
        <p:spPr>
          <a:xfrm>
            <a:off x="-39175" y="6086849"/>
            <a:ext cx="7090904" cy="707886"/>
          </a:xfrm>
          <a:prstGeom prst="rect">
            <a:avLst/>
          </a:prstGeom>
          <a:noFill/>
        </p:spPr>
        <p:txBody>
          <a:bodyPr wrap="square" rtlCol="0">
            <a:spAutoFit/>
          </a:bodyPr>
          <a:lstStyle/>
          <a:p>
            <a:r>
              <a:rPr lang="en-US" sz="2000" dirty="0" err="1" smtClean="0"/>
              <a:t>fayalite</a:t>
            </a:r>
            <a:r>
              <a:rPr lang="en-US" sz="2000" dirty="0" smtClean="0"/>
              <a:t> (</a:t>
            </a:r>
            <a:r>
              <a:rPr lang="en-US" sz="2000" dirty="0" err="1" smtClean="0"/>
              <a:t>FeO</a:t>
            </a:r>
            <a:r>
              <a:rPr lang="en-US" sz="2000" dirty="0" smtClean="0"/>
              <a:t> </a:t>
            </a:r>
            <a:r>
              <a:rPr lang="en-US" sz="2000" dirty="0" err="1" smtClean="0"/>
              <a:t>endmember</a:t>
            </a:r>
            <a:r>
              <a:rPr lang="en-US" sz="2000" dirty="0" smtClean="0"/>
              <a:t>): Fe</a:t>
            </a:r>
            <a:r>
              <a:rPr lang="en-US" sz="2000" baseline="-25000" dirty="0" smtClean="0"/>
              <a:t>2</a:t>
            </a:r>
            <a:r>
              <a:rPr lang="en-US" sz="2000" dirty="0" smtClean="0"/>
              <a:t>SiO</a:t>
            </a:r>
            <a:r>
              <a:rPr lang="en-US" sz="2000" baseline="-25000" dirty="0" smtClean="0"/>
              <a:t>4</a:t>
            </a:r>
          </a:p>
          <a:p>
            <a:r>
              <a:rPr lang="en-US" sz="2000" dirty="0" err="1" smtClean="0"/>
              <a:t>forsterite</a:t>
            </a:r>
            <a:r>
              <a:rPr lang="en-US" sz="2000" dirty="0" smtClean="0"/>
              <a:t> (</a:t>
            </a:r>
            <a:r>
              <a:rPr lang="en-US" sz="2000" dirty="0" err="1" smtClean="0"/>
              <a:t>MgO</a:t>
            </a:r>
            <a:r>
              <a:rPr lang="en-US" sz="2000" dirty="0" smtClean="0"/>
              <a:t> </a:t>
            </a:r>
            <a:r>
              <a:rPr lang="en-US" sz="2000" dirty="0" err="1" smtClean="0"/>
              <a:t>endmember</a:t>
            </a:r>
            <a:r>
              <a:rPr lang="en-US" sz="2000" dirty="0" smtClean="0"/>
              <a:t>) Mg</a:t>
            </a:r>
            <a:r>
              <a:rPr lang="en-US" sz="2000" baseline="-25000" dirty="0" smtClean="0"/>
              <a:t>2</a:t>
            </a:r>
            <a:r>
              <a:rPr lang="en-US" sz="2000" dirty="0" smtClean="0"/>
              <a:t>SiO</a:t>
            </a:r>
            <a:r>
              <a:rPr lang="en-US" sz="2000" baseline="-25000" dirty="0" smtClean="0"/>
              <a:t>4</a:t>
            </a:r>
            <a:endParaRPr lang="en-US" sz="2000" baseline="-25000" dirty="0"/>
          </a:p>
        </p:txBody>
      </p:sp>
      <p:sp>
        <p:nvSpPr>
          <p:cNvPr id="4" name="TextBox 3"/>
          <p:cNvSpPr txBox="1"/>
          <p:nvPr/>
        </p:nvSpPr>
        <p:spPr>
          <a:xfrm>
            <a:off x="4419600" y="5160937"/>
            <a:ext cx="4677906" cy="1631216"/>
          </a:xfrm>
          <a:prstGeom prst="rect">
            <a:avLst/>
          </a:prstGeom>
          <a:noFill/>
          <a:ln>
            <a:solidFill>
              <a:schemeClr val="tx1"/>
            </a:solidFill>
          </a:ln>
        </p:spPr>
        <p:txBody>
          <a:bodyPr wrap="square" rtlCol="0">
            <a:spAutoFit/>
          </a:bodyPr>
          <a:lstStyle/>
          <a:p>
            <a:r>
              <a:rPr lang="en-US" sz="2000" dirty="0" smtClean="0"/>
              <a:t>**From olivine-metal phase equilibria, </a:t>
            </a:r>
            <a:r>
              <a:rPr lang="en-US" sz="2000" dirty="0" err="1" smtClean="0"/>
              <a:t>chondrules</a:t>
            </a:r>
            <a:r>
              <a:rPr lang="en-US" sz="2000" dirty="0" smtClean="0"/>
              <a:t> with </a:t>
            </a:r>
            <a:r>
              <a:rPr lang="en-US" sz="2000" dirty="0" err="1" smtClean="0"/>
              <a:t>FeO</a:t>
            </a:r>
            <a:r>
              <a:rPr lang="en-US" sz="2000" dirty="0" smtClean="0"/>
              <a:t>-rich olivine formed in more oxidized environments than </a:t>
            </a:r>
            <a:r>
              <a:rPr lang="en-US" sz="2000" dirty="0" err="1" smtClean="0"/>
              <a:t>chondrules</a:t>
            </a:r>
            <a:r>
              <a:rPr lang="en-US" sz="2000" dirty="0" smtClean="0"/>
              <a:t> with </a:t>
            </a:r>
            <a:r>
              <a:rPr lang="en-US" sz="2000" dirty="0" err="1" smtClean="0"/>
              <a:t>FeO</a:t>
            </a:r>
            <a:r>
              <a:rPr lang="en-US" sz="2000" dirty="0" smtClean="0"/>
              <a:t>-poor olivine. Was H</a:t>
            </a:r>
            <a:r>
              <a:rPr lang="en-US" sz="2000" baseline="-25000" dirty="0" smtClean="0"/>
              <a:t>2</a:t>
            </a:r>
            <a:r>
              <a:rPr lang="en-US" sz="2000" dirty="0" smtClean="0"/>
              <a:t>O the oxidizing agent?**</a:t>
            </a:r>
            <a:endParaRPr lang="en-US" sz="2000" dirty="0"/>
          </a:p>
        </p:txBody>
      </p:sp>
    </p:spTree>
    <p:extLst>
      <p:ext uri="{BB962C8B-B14F-4D97-AF65-F5344CB8AC3E}">
        <p14:creationId xmlns:p14="http://schemas.microsoft.com/office/powerpoint/2010/main" val="13637457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42" y="325466"/>
            <a:ext cx="6410605" cy="6117309"/>
          </a:xfrm>
          <a:prstGeom prst="rect">
            <a:avLst/>
          </a:prstGeom>
        </p:spPr>
      </p:pic>
      <p:sp>
        <p:nvSpPr>
          <p:cNvPr id="6" name="TextBox 5"/>
          <p:cNvSpPr txBox="1"/>
          <p:nvPr/>
        </p:nvSpPr>
        <p:spPr>
          <a:xfrm>
            <a:off x="2479728" y="4587504"/>
            <a:ext cx="3425125" cy="1015663"/>
          </a:xfrm>
          <a:prstGeom prst="rect">
            <a:avLst/>
          </a:prstGeom>
          <a:noFill/>
        </p:spPr>
        <p:txBody>
          <a:bodyPr wrap="square" rtlCol="0">
            <a:spAutoFit/>
          </a:bodyPr>
          <a:lstStyle/>
          <a:p>
            <a:r>
              <a:rPr lang="en-US" sz="2000" dirty="0" err="1"/>
              <a:t>c</a:t>
            </a:r>
            <a:r>
              <a:rPr lang="en-US" sz="2000" dirty="0" err="1" smtClean="0"/>
              <a:t>hondrules</a:t>
            </a:r>
            <a:r>
              <a:rPr lang="en-US" sz="2000" dirty="0" smtClean="0"/>
              <a:t> from a more reduced environment. Less H</a:t>
            </a:r>
            <a:r>
              <a:rPr lang="en-US" sz="2000" baseline="-25000" dirty="0" smtClean="0"/>
              <a:t>2</a:t>
            </a:r>
            <a:r>
              <a:rPr lang="en-US" sz="2000" dirty="0" smtClean="0"/>
              <a:t>O?</a:t>
            </a:r>
            <a:endParaRPr lang="en-US" sz="2000" dirty="0"/>
          </a:p>
        </p:txBody>
      </p:sp>
      <p:sp>
        <p:nvSpPr>
          <p:cNvPr id="7" name="TextBox 6"/>
          <p:cNvSpPr txBox="1"/>
          <p:nvPr/>
        </p:nvSpPr>
        <p:spPr>
          <a:xfrm>
            <a:off x="3391708" y="3478853"/>
            <a:ext cx="3024590" cy="1015663"/>
          </a:xfrm>
          <a:prstGeom prst="rect">
            <a:avLst/>
          </a:prstGeom>
          <a:noFill/>
        </p:spPr>
        <p:txBody>
          <a:bodyPr wrap="square" rtlCol="0">
            <a:spAutoFit/>
          </a:bodyPr>
          <a:lstStyle/>
          <a:p>
            <a:r>
              <a:rPr lang="en-US" sz="2000" dirty="0" err="1"/>
              <a:t>c</a:t>
            </a:r>
            <a:r>
              <a:rPr lang="en-US" sz="2000" dirty="0" err="1" smtClean="0"/>
              <a:t>hondrules</a:t>
            </a:r>
            <a:r>
              <a:rPr lang="en-US" sz="2000" dirty="0" smtClean="0"/>
              <a:t> from a more oxidized environment. More H</a:t>
            </a:r>
            <a:r>
              <a:rPr lang="en-US" sz="2000" baseline="-25000" dirty="0" smtClean="0"/>
              <a:t>2</a:t>
            </a:r>
            <a:r>
              <a:rPr lang="en-US" sz="2000" dirty="0" smtClean="0"/>
              <a:t>O?</a:t>
            </a:r>
            <a:endParaRPr lang="en-US" sz="2000" dirty="0"/>
          </a:p>
        </p:txBody>
      </p:sp>
      <p:cxnSp>
        <p:nvCxnSpPr>
          <p:cNvPr id="9" name="Straight Arrow Connector 8"/>
          <p:cNvCxnSpPr/>
          <p:nvPr/>
        </p:nvCxnSpPr>
        <p:spPr bwMode="auto">
          <a:xfrm flipV="1">
            <a:off x="6230318" y="35519"/>
            <a:ext cx="984141" cy="894380"/>
          </a:xfrm>
          <a:prstGeom prst="straightConnector1">
            <a:avLst/>
          </a:prstGeom>
          <a:solidFill>
            <a:schemeClr val="tx1"/>
          </a:solidFill>
          <a:ln w="76200"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6722388" y="588659"/>
            <a:ext cx="2014779" cy="1631216"/>
          </a:xfrm>
          <a:prstGeom prst="rect">
            <a:avLst/>
          </a:prstGeom>
          <a:noFill/>
        </p:spPr>
        <p:txBody>
          <a:bodyPr wrap="square" rtlCol="0">
            <a:spAutoFit/>
          </a:bodyPr>
          <a:lstStyle/>
          <a:p>
            <a:r>
              <a:rPr lang="en-US" sz="2000" dirty="0" smtClean="0">
                <a:solidFill>
                  <a:srgbClr val="336699"/>
                </a:solidFill>
              </a:rPr>
              <a:t>Heavy isotope-enriched H</a:t>
            </a:r>
            <a:r>
              <a:rPr lang="en-US" sz="2000" baseline="-25000" dirty="0" smtClean="0">
                <a:solidFill>
                  <a:srgbClr val="336699"/>
                </a:solidFill>
              </a:rPr>
              <a:t>2</a:t>
            </a:r>
            <a:r>
              <a:rPr lang="en-US" sz="2000" dirty="0" smtClean="0">
                <a:solidFill>
                  <a:srgbClr val="336699"/>
                </a:solidFill>
              </a:rPr>
              <a:t>O inferred from meteorite matrix phases</a:t>
            </a:r>
            <a:endParaRPr lang="en-US" sz="2000" dirty="0">
              <a:solidFill>
                <a:srgbClr val="336699"/>
              </a:solidFill>
            </a:endParaRPr>
          </a:p>
        </p:txBody>
      </p:sp>
      <p:sp>
        <p:nvSpPr>
          <p:cNvPr id="12" name="TextBox 11"/>
          <p:cNvSpPr txBox="1"/>
          <p:nvPr/>
        </p:nvSpPr>
        <p:spPr>
          <a:xfrm>
            <a:off x="6431796" y="2526224"/>
            <a:ext cx="2433234" cy="3477875"/>
          </a:xfrm>
          <a:prstGeom prst="rect">
            <a:avLst/>
          </a:prstGeom>
          <a:noFill/>
        </p:spPr>
        <p:txBody>
          <a:bodyPr wrap="square" rtlCol="0">
            <a:spAutoFit/>
          </a:bodyPr>
          <a:lstStyle/>
          <a:p>
            <a:r>
              <a:rPr lang="en-US" sz="2200" dirty="0" smtClean="0"/>
              <a:t>**Overall, oxygen isotope ratios of </a:t>
            </a:r>
            <a:r>
              <a:rPr lang="en-US" sz="2200" dirty="0" err="1" smtClean="0"/>
              <a:t>chondrules</a:t>
            </a:r>
            <a:r>
              <a:rPr lang="en-US" sz="2200" dirty="0" smtClean="0"/>
              <a:t> from carbonaceous </a:t>
            </a:r>
            <a:r>
              <a:rPr lang="en-US" sz="2200" dirty="0" err="1" smtClean="0"/>
              <a:t>chondrites</a:t>
            </a:r>
            <a:r>
              <a:rPr lang="en-US" sz="2200" dirty="0" smtClean="0"/>
              <a:t> indicates variable mixing of H</a:t>
            </a:r>
            <a:r>
              <a:rPr lang="en-US" sz="2200" baseline="-25000" dirty="0" smtClean="0"/>
              <a:t>2</a:t>
            </a:r>
            <a:r>
              <a:rPr lang="en-US" sz="2200" dirty="0" smtClean="0"/>
              <a:t>O into early Solar System materials**</a:t>
            </a:r>
            <a:endParaRPr lang="en-US" sz="2200" dirty="0"/>
          </a:p>
        </p:txBody>
      </p:sp>
    </p:spTree>
    <p:extLst>
      <p:ext uri="{BB962C8B-B14F-4D97-AF65-F5344CB8AC3E}">
        <p14:creationId xmlns:p14="http://schemas.microsoft.com/office/powerpoint/2010/main" val="3797635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1339" y="-1"/>
            <a:ext cx="8572500" cy="6855713"/>
          </a:xfrm>
          <a:prstGeom prst="rect">
            <a:avLst/>
          </a:prstGeom>
        </p:spPr>
      </p:pic>
      <p:sp>
        <p:nvSpPr>
          <p:cNvPr id="4" name="TextBox 3"/>
          <p:cNvSpPr txBox="1"/>
          <p:nvPr/>
        </p:nvSpPr>
        <p:spPr>
          <a:xfrm>
            <a:off x="5743075" y="6368716"/>
            <a:ext cx="3481136" cy="369332"/>
          </a:xfrm>
          <a:prstGeom prst="rect">
            <a:avLst/>
          </a:prstGeom>
          <a:noFill/>
        </p:spPr>
        <p:txBody>
          <a:bodyPr wrap="square" rtlCol="0">
            <a:spAutoFit/>
          </a:bodyPr>
          <a:lstStyle/>
          <a:p>
            <a:r>
              <a:rPr lang="en-US" dirty="0" smtClean="0"/>
              <a:t>Courtesy: Rick </a:t>
            </a:r>
            <a:r>
              <a:rPr lang="en-US" dirty="0" err="1" smtClean="0"/>
              <a:t>Hervig</a:t>
            </a:r>
            <a:r>
              <a:rPr lang="en-US" dirty="0" smtClean="0"/>
              <a:t>, ASU</a:t>
            </a:r>
            <a:endParaRPr lang="en-US" dirty="0"/>
          </a:p>
        </p:txBody>
      </p:sp>
    </p:spTree>
    <p:extLst>
      <p:ext uri="{BB962C8B-B14F-4D97-AF65-F5344CB8AC3E}">
        <p14:creationId xmlns:p14="http://schemas.microsoft.com/office/powerpoint/2010/main" val="38105973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478" y="714534"/>
            <a:ext cx="7087552" cy="5077477"/>
          </a:xfrm>
          <a:prstGeom prst="rect">
            <a:avLst/>
          </a:prstGeom>
        </p:spPr>
      </p:pic>
      <p:sp>
        <p:nvSpPr>
          <p:cNvPr id="5" name="TextBox 4"/>
          <p:cNvSpPr txBox="1"/>
          <p:nvPr/>
        </p:nvSpPr>
        <p:spPr>
          <a:xfrm>
            <a:off x="201478" y="108488"/>
            <a:ext cx="8803037" cy="523220"/>
          </a:xfrm>
          <a:prstGeom prst="rect">
            <a:avLst/>
          </a:prstGeom>
          <a:noFill/>
        </p:spPr>
        <p:txBody>
          <a:bodyPr wrap="square" rtlCol="0">
            <a:spAutoFit/>
          </a:bodyPr>
          <a:lstStyle/>
          <a:p>
            <a:pPr algn="ctr"/>
            <a:r>
              <a:rPr lang="en-US" sz="2800" dirty="0" smtClean="0"/>
              <a:t>Other SIMS techniques: depth profiling</a:t>
            </a:r>
            <a:endParaRPr lang="en-US" sz="2800" dirty="0"/>
          </a:p>
        </p:txBody>
      </p:sp>
      <p:sp>
        <p:nvSpPr>
          <p:cNvPr id="6" name="TextBox 5"/>
          <p:cNvSpPr txBox="1"/>
          <p:nvPr/>
        </p:nvSpPr>
        <p:spPr>
          <a:xfrm>
            <a:off x="681925" y="5874837"/>
            <a:ext cx="4835472" cy="400110"/>
          </a:xfrm>
          <a:prstGeom prst="rect">
            <a:avLst/>
          </a:prstGeom>
          <a:noFill/>
        </p:spPr>
        <p:txBody>
          <a:bodyPr wrap="square" rtlCol="0">
            <a:spAutoFit/>
          </a:bodyPr>
          <a:lstStyle/>
          <a:p>
            <a:r>
              <a:rPr lang="en-US" sz="2000" dirty="0" smtClean="0"/>
              <a:t>Rick </a:t>
            </a:r>
            <a:r>
              <a:rPr lang="en-US" sz="2000" dirty="0" err="1" smtClean="0"/>
              <a:t>Hervig</a:t>
            </a:r>
            <a:r>
              <a:rPr lang="en-US" sz="2000" dirty="0" smtClean="0"/>
              <a:t>, UCLA SIMS workshop 2009</a:t>
            </a:r>
            <a:endParaRPr lang="en-US" sz="20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4305" y="2634679"/>
            <a:ext cx="2774197" cy="2764221"/>
          </a:xfrm>
          <a:prstGeom prst="rect">
            <a:avLst/>
          </a:prstGeom>
        </p:spPr>
      </p:pic>
    </p:spTree>
    <p:extLst>
      <p:ext uri="{BB962C8B-B14F-4D97-AF65-F5344CB8AC3E}">
        <p14:creationId xmlns:p14="http://schemas.microsoft.com/office/powerpoint/2010/main" val="3158794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1979" y="2394947"/>
            <a:ext cx="6235539" cy="3106952"/>
          </a:xfrm>
          <a:prstGeom prst="rect">
            <a:avLst/>
          </a:prstGeom>
        </p:spPr>
      </p:pic>
      <p:sp>
        <p:nvSpPr>
          <p:cNvPr id="6" name="TextBox 5"/>
          <p:cNvSpPr txBox="1"/>
          <p:nvPr/>
        </p:nvSpPr>
        <p:spPr>
          <a:xfrm>
            <a:off x="387458" y="154983"/>
            <a:ext cx="8384583" cy="830997"/>
          </a:xfrm>
          <a:prstGeom prst="rect">
            <a:avLst/>
          </a:prstGeom>
          <a:noFill/>
        </p:spPr>
        <p:txBody>
          <a:bodyPr wrap="square" rtlCol="0">
            <a:spAutoFit/>
          </a:bodyPr>
          <a:lstStyle/>
          <a:p>
            <a:pPr algn="ctr"/>
            <a:r>
              <a:rPr lang="en-US" sz="2400" dirty="0" smtClean="0"/>
              <a:t>Depth profiling by SIMS is a useful technique for quality control of multi-layered materials</a:t>
            </a:r>
            <a:endParaRPr lang="en-US" sz="2400" dirty="0"/>
          </a:p>
        </p:txBody>
      </p:sp>
      <p:sp>
        <p:nvSpPr>
          <p:cNvPr id="7" name="TextBox 6"/>
          <p:cNvSpPr txBox="1"/>
          <p:nvPr/>
        </p:nvSpPr>
        <p:spPr>
          <a:xfrm>
            <a:off x="1565329" y="1689315"/>
            <a:ext cx="6132189" cy="461665"/>
          </a:xfrm>
          <a:prstGeom prst="rect">
            <a:avLst/>
          </a:prstGeom>
          <a:noFill/>
        </p:spPr>
        <p:txBody>
          <a:bodyPr wrap="square" rtlCol="0">
            <a:spAutoFit/>
          </a:bodyPr>
          <a:lstStyle/>
          <a:p>
            <a:pPr algn="ctr"/>
            <a:r>
              <a:rPr lang="en-US" sz="2400" dirty="0" smtClean="0"/>
              <a:t>TEM micrograph of a Si-</a:t>
            </a:r>
            <a:r>
              <a:rPr lang="en-US" sz="2400" dirty="0" err="1" smtClean="0"/>
              <a:t>SiGeC</a:t>
            </a:r>
            <a:r>
              <a:rPr lang="en-US" sz="2400" dirty="0" smtClean="0"/>
              <a:t> multilayer</a:t>
            </a:r>
            <a:endParaRPr lang="en-US" sz="2400" dirty="0"/>
          </a:p>
        </p:txBody>
      </p:sp>
      <p:sp>
        <p:nvSpPr>
          <p:cNvPr id="8" name="TextBox 7"/>
          <p:cNvSpPr txBox="1"/>
          <p:nvPr/>
        </p:nvSpPr>
        <p:spPr>
          <a:xfrm>
            <a:off x="1028041" y="5745866"/>
            <a:ext cx="6783118" cy="369332"/>
          </a:xfrm>
          <a:prstGeom prst="rect">
            <a:avLst/>
          </a:prstGeom>
          <a:noFill/>
        </p:spPr>
        <p:txBody>
          <a:bodyPr wrap="square" rtlCol="0">
            <a:spAutoFit/>
          </a:bodyPr>
          <a:lstStyle/>
          <a:p>
            <a:pPr algn="ctr"/>
            <a:r>
              <a:rPr lang="en-US" dirty="0" err="1" smtClean="0"/>
              <a:t>LeThanh</a:t>
            </a:r>
            <a:r>
              <a:rPr lang="en-US" dirty="0" smtClean="0"/>
              <a:t> et al. 2002. Materials Science and Engineering</a:t>
            </a:r>
            <a:endParaRPr lang="en-US" dirty="0"/>
          </a:p>
        </p:txBody>
      </p:sp>
    </p:spTree>
    <p:extLst>
      <p:ext uri="{BB962C8B-B14F-4D97-AF65-F5344CB8AC3E}">
        <p14:creationId xmlns:p14="http://schemas.microsoft.com/office/powerpoint/2010/main" val="2808106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8966"/>
            <a:ext cx="9124396" cy="5874848"/>
          </a:xfrm>
          <a:prstGeom prst="rect">
            <a:avLst/>
          </a:prstGeom>
        </p:spPr>
      </p:pic>
      <p:sp>
        <p:nvSpPr>
          <p:cNvPr id="5" name="TextBox 4"/>
          <p:cNvSpPr txBox="1"/>
          <p:nvPr/>
        </p:nvSpPr>
        <p:spPr>
          <a:xfrm>
            <a:off x="1472339" y="6139303"/>
            <a:ext cx="5191933" cy="369332"/>
          </a:xfrm>
          <a:prstGeom prst="rect">
            <a:avLst/>
          </a:prstGeom>
          <a:noFill/>
        </p:spPr>
        <p:txBody>
          <a:bodyPr wrap="square" rtlCol="0">
            <a:spAutoFit/>
          </a:bodyPr>
          <a:lstStyle/>
          <a:p>
            <a:r>
              <a:rPr lang="en-US" dirty="0" smtClean="0"/>
              <a:t>From  Rick </a:t>
            </a:r>
            <a:r>
              <a:rPr lang="en-US" dirty="0" err="1" smtClean="0"/>
              <a:t>Hervig</a:t>
            </a:r>
            <a:r>
              <a:rPr lang="en-US" dirty="0" smtClean="0"/>
              <a:t>. UCLA SIMS workshop 2009</a:t>
            </a:r>
            <a:endParaRPr lang="en-US" dirty="0"/>
          </a:p>
        </p:txBody>
      </p:sp>
    </p:spTree>
    <p:extLst>
      <p:ext uri="{BB962C8B-B14F-4D97-AF65-F5344CB8AC3E}">
        <p14:creationId xmlns:p14="http://schemas.microsoft.com/office/powerpoint/2010/main" val="1292880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96" name="Text Box 20"/>
          <p:cNvSpPr txBox="1">
            <a:spLocks noChangeArrowheads="1"/>
          </p:cNvSpPr>
          <p:nvPr/>
        </p:nvSpPr>
        <p:spPr bwMode="auto">
          <a:xfrm>
            <a:off x="911225" y="813784"/>
            <a:ext cx="74533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000" dirty="0"/>
              <a:t>SIMS standards on 1 inch diameter SIMS mount</a:t>
            </a:r>
          </a:p>
        </p:txBody>
      </p:sp>
      <p:sp>
        <p:nvSpPr>
          <p:cNvPr id="280600" name="Line 24"/>
          <p:cNvSpPr>
            <a:spLocks noChangeShapeType="1"/>
          </p:cNvSpPr>
          <p:nvPr/>
        </p:nvSpPr>
        <p:spPr bwMode="auto">
          <a:xfrm flipH="1">
            <a:off x="2349500" y="6689925"/>
            <a:ext cx="17653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601" name="Text Box 25"/>
          <p:cNvSpPr txBox="1">
            <a:spLocks noChangeArrowheads="1"/>
          </p:cNvSpPr>
          <p:nvPr/>
        </p:nvSpPr>
        <p:spPr bwMode="auto">
          <a:xfrm>
            <a:off x="3644900" y="644863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t>2.5 cm</a:t>
            </a:r>
          </a:p>
        </p:txBody>
      </p:sp>
      <p:sp>
        <p:nvSpPr>
          <p:cNvPr id="280602" name="Line 26"/>
          <p:cNvSpPr>
            <a:spLocks noChangeShapeType="1"/>
          </p:cNvSpPr>
          <p:nvPr/>
        </p:nvSpPr>
        <p:spPr bwMode="auto">
          <a:xfrm>
            <a:off x="5207000" y="6678053"/>
            <a:ext cx="18923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907" y="1200696"/>
            <a:ext cx="7093667" cy="5336694"/>
          </a:xfrm>
          <a:prstGeom prst="rect">
            <a:avLst/>
          </a:prstGeom>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2400" dirty="0" smtClean="0"/>
              <a:t>Another SIMS application: </a:t>
            </a:r>
            <a:r>
              <a:rPr lang="en-US" sz="2400" dirty="0"/>
              <a:t>t</a:t>
            </a:r>
            <a:r>
              <a:rPr lang="en-US" sz="2400" dirty="0" smtClean="0"/>
              <a:t>race analysis (in this case, of hydrogen in upper mantle phases) </a:t>
            </a:r>
            <a:endParaRPr lang="en-US" sz="2400" dirty="0"/>
          </a:p>
        </p:txBody>
      </p:sp>
      <p:sp>
        <p:nvSpPr>
          <p:cNvPr id="4" name="TextBox 3"/>
          <p:cNvSpPr txBox="1"/>
          <p:nvPr/>
        </p:nvSpPr>
        <p:spPr>
          <a:xfrm>
            <a:off x="0" y="5903893"/>
            <a:ext cx="1056907" cy="954107"/>
          </a:xfrm>
          <a:prstGeom prst="rect">
            <a:avLst/>
          </a:prstGeom>
          <a:noFill/>
        </p:spPr>
        <p:txBody>
          <a:bodyPr wrap="square" rtlCol="0">
            <a:spAutoFit/>
          </a:bodyPr>
          <a:lstStyle/>
          <a:p>
            <a:r>
              <a:rPr lang="en-US" sz="1400" dirty="0" smtClean="0"/>
              <a:t>Tenner et al. 2009. Chemical Geology</a:t>
            </a:r>
            <a:endParaRPr lang="en-US" sz="1400" dirty="0"/>
          </a:p>
        </p:txBody>
      </p:sp>
    </p:spTree>
    <p:extLst>
      <p:ext uri="{BB962C8B-B14F-4D97-AF65-F5344CB8AC3E}">
        <p14:creationId xmlns:p14="http://schemas.microsoft.com/office/powerpoint/2010/main" val="630958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0" name="Text Box 6"/>
          <p:cNvSpPr txBox="1">
            <a:spLocks noChangeArrowheads="1"/>
          </p:cNvSpPr>
          <p:nvPr/>
        </p:nvSpPr>
        <p:spPr bwMode="auto">
          <a:xfrm>
            <a:off x="1384300" y="393700"/>
            <a:ext cx="6596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2400"/>
              <a:t>SIMS phase specific calibrations</a:t>
            </a:r>
          </a:p>
        </p:txBody>
      </p:sp>
      <p:pic>
        <p:nvPicPr>
          <p:cNvPr id="282633" name="Picture 9" descr="SIMS calibration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75" y="1214438"/>
            <a:ext cx="8759825" cy="492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30" y="6130163"/>
            <a:ext cx="2406196" cy="738664"/>
          </a:xfrm>
          <a:prstGeom prst="rect">
            <a:avLst/>
          </a:prstGeom>
          <a:noFill/>
        </p:spPr>
        <p:txBody>
          <a:bodyPr wrap="square" rtlCol="0">
            <a:spAutoFit/>
          </a:bodyPr>
          <a:lstStyle/>
          <a:p>
            <a:r>
              <a:rPr lang="en-US" sz="1400" dirty="0" smtClean="0"/>
              <a:t>Tenner et al. 2012. Contributions to Mineralogy and Petrology</a:t>
            </a:r>
            <a:endParaRPr lang="en-US" sz="1400" dirty="0"/>
          </a:p>
        </p:txBody>
      </p:sp>
    </p:spTree>
    <p:extLst>
      <p:ext uri="{BB962C8B-B14F-4D97-AF65-F5344CB8AC3E}">
        <p14:creationId xmlns:p14="http://schemas.microsoft.com/office/powerpoint/2010/main" val="3674430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3079750" y="4551363"/>
            <a:ext cx="10572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t>cpx avg: 0.116 wt.%</a:t>
            </a:r>
          </a:p>
        </p:txBody>
      </p:sp>
      <p:sp>
        <p:nvSpPr>
          <p:cNvPr id="459779" name="Text Box 3"/>
          <p:cNvSpPr txBox="1">
            <a:spLocks noChangeArrowheads="1"/>
          </p:cNvSpPr>
          <p:nvPr/>
        </p:nvSpPr>
        <p:spPr bwMode="auto">
          <a:xfrm>
            <a:off x="2438400" y="2938463"/>
            <a:ext cx="10334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t>glass avg: 4.8 wt.%</a:t>
            </a:r>
          </a:p>
        </p:txBody>
      </p:sp>
      <p:pic>
        <p:nvPicPr>
          <p:cNvPr id="459781" name="Picture 5" descr="M355SIMSpi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538" y="611188"/>
            <a:ext cx="6164262" cy="6053137"/>
          </a:xfrm>
          <a:prstGeom prst="rect">
            <a:avLst/>
          </a:prstGeom>
          <a:noFill/>
          <a:extLst>
            <a:ext uri="{909E8E84-426E-40DD-AFC4-6F175D3DCCD1}">
              <a14:hiddenFill xmlns:a14="http://schemas.microsoft.com/office/drawing/2010/main">
                <a:solidFill>
                  <a:srgbClr val="FFFFFF"/>
                </a:solidFill>
              </a14:hiddenFill>
            </a:ext>
          </a:extLst>
        </p:spPr>
      </p:pic>
      <p:sp>
        <p:nvSpPr>
          <p:cNvPr id="459789" name="Rectangle 13"/>
          <p:cNvSpPr>
            <a:spLocks noChangeArrowheads="1"/>
          </p:cNvSpPr>
          <p:nvPr/>
        </p:nvSpPr>
        <p:spPr bwMode="auto">
          <a:xfrm>
            <a:off x="2006600" y="1739900"/>
            <a:ext cx="1155700" cy="901700"/>
          </a:xfrm>
          <a:prstGeom prst="rect">
            <a:avLst/>
          </a:prstGeom>
          <a:solidFill>
            <a:schemeClr val="tx2">
              <a:alpha val="7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4" name="Text Box 8"/>
          <p:cNvSpPr txBox="1">
            <a:spLocks noChangeArrowheads="1"/>
          </p:cNvSpPr>
          <p:nvPr/>
        </p:nvSpPr>
        <p:spPr bwMode="auto">
          <a:xfrm>
            <a:off x="1971675" y="1738313"/>
            <a:ext cx="13255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dirty="0">
                <a:solidFill>
                  <a:schemeClr val="bg1"/>
                </a:solidFill>
              </a:rPr>
              <a:t>glass </a:t>
            </a:r>
            <a:r>
              <a:rPr lang="en-US" altLang="en-US" dirty="0" err="1">
                <a:solidFill>
                  <a:schemeClr val="bg1"/>
                </a:solidFill>
              </a:rPr>
              <a:t>avg</a:t>
            </a:r>
            <a:r>
              <a:rPr lang="en-US" altLang="en-US" dirty="0">
                <a:solidFill>
                  <a:schemeClr val="bg1"/>
                </a:solidFill>
              </a:rPr>
              <a:t>: 4.8 ± 0.6 wt.% H</a:t>
            </a:r>
            <a:r>
              <a:rPr lang="en-US" altLang="en-US" baseline="-25000" dirty="0">
                <a:solidFill>
                  <a:schemeClr val="bg1"/>
                </a:solidFill>
              </a:rPr>
              <a:t>2</a:t>
            </a:r>
            <a:r>
              <a:rPr lang="en-US" altLang="en-US" dirty="0">
                <a:solidFill>
                  <a:schemeClr val="bg1"/>
                </a:solidFill>
              </a:rPr>
              <a:t>O</a:t>
            </a:r>
          </a:p>
        </p:txBody>
      </p:sp>
      <p:sp>
        <p:nvSpPr>
          <p:cNvPr id="459790" name="Rectangle 14"/>
          <p:cNvSpPr>
            <a:spLocks noChangeArrowheads="1"/>
          </p:cNvSpPr>
          <p:nvPr/>
        </p:nvSpPr>
        <p:spPr bwMode="auto">
          <a:xfrm>
            <a:off x="2120900" y="4076700"/>
            <a:ext cx="1536700" cy="889000"/>
          </a:xfrm>
          <a:prstGeom prst="rect">
            <a:avLst/>
          </a:prstGeom>
          <a:solidFill>
            <a:schemeClr val="tx2">
              <a:alpha val="7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5" name="Text Box 9"/>
          <p:cNvSpPr txBox="1">
            <a:spLocks noChangeArrowheads="1"/>
          </p:cNvSpPr>
          <p:nvPr/>
        </p:nvSpPr>
        <p:spPr bwMode="auto">
          <a:xfrm>
            <a:off x="6756400" y="2557463"/>
            <a:ext cx="23876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t>D</a:t>
            </a:r>
            <a:r>
              <a:rPr lang="en-US" altLang="en-US" sz="2800" baseline="-25000"/>
              <a:t>H20</a:t>
            </a:r>
            <a:r>
              <a:rPr lang="en-US" altLang="en-US" sz="2800" baseline="30000"/>
              <a:t>cpx/melt</a:t>
            </a:r>
            <a:r>
              <a:rPr lang="en-US" altLang="en-US" sz="2800"/>
              <a:t>: 0.024 ± 0.004</a:t>
            </a:r>
          </a:p>
          <a:p>
            <a:pPr eaLnBrk="1" hangingPunct="1">
              <a:spcBef>
                <a:spcPct val="50000"/>
              </a:spcBef>
            </a:pPr>
            <a:r>
              <a:rPr lang="en-US" altLang="en-US" sz="2800"/>
              <a:t>D</a:t>
            </a:r>
            <a:r>
              <a:rPr lang="en-US" altLang="en-US" sz="2800" baseline="-25000"/>
              <a:t>H20</a:t>
            </a:r>
            <a:r>
              <a:rPr lang="en-US" altLang="en-US" sz="2800" baseline="30000"/>
              <a:t>opx/melt</a:t>
            </a:r>
            <a:r>
              <a:rPr lang="en-US" altLang="en-US" sz="2800"/>
              <a:t>: 0.021± 0.003</a:t>
            </a:r>
          </a:p>
        </p:txBody>
      </p:sp>
      <p:sp>
        <p:nvSpPr>
          <p:cNvPr id="459786" name="Text Box 10"/>
          <p:cNvSpPr txBox="1">
            <a:spLocks noChangeArrowheads="1"/>
          </p:cNvSpPr>
          <p:nvPr/>
        </p:nvSpPr>
        <p:spPr bwMode="auto">
          <a:xfrm>
            <a:off x="871538" y="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a:p>
        </p:txBody>
      </p:sp>
      <p:sp>
        <p:nvSpPr>
          <p:cNvPr id="459787" name="Text Box 11"/>
          <p:cNvSpPr txBox="1">
            <a:spLocks noChangeArrowheads="1"/>
          </p:cNvSpPr>
          <p:nvPr/>
        </p:nvSpPr>
        <p:spPr bwMode="auto">
          <a:xfrm>
            <a:off x="420958" y="141288"/>
            <a:ext cx="80105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200" dirty="0" smtClean="0"/>
              <a:t>High pressure, high temperature experiment </a:t>
            </a:r>
            <a:r>
              <a:rPr lang="en-US" altLang="en-US" sz="2200" dirty="0"/>
              <a:t>4 </a:t>
            </a:r>
            <a:r>
              <a:rPr lang="en-US" altLang="en-US" sz="2200" dirty="0" err="1"/>
              <a:t>GPa</a:t>
            </a:r>
            <a:r>
              <a:rPr lang="en-US" altLang="en-US" sz="2200" dirty="0"/>
              <a:t>, 1405</a:t>
            </a:r>
            <a:r>
              <a:rPr lang="en-US" altLang="en-US" sz="2200" baseline="30000" dirty="0"/>
              <a:t>o</a:t>
            </a:r>
            <a:r>
              <a:rPr lang="en-US" altLang="en-US" sz="2200" dirty="0"/>
              <a:t>C</a:t>
            </a:r>
          </a:p>
        </p:txBody>
      </p:sp>
      <p:sp>
        <p:nvSpPr>
          <p:cNvPr id="459783" name="Text Box 7"/>
          <p:cNvSpPr txBox="1">
            <a:spLocks noChangeArrowheads="1"/>
          </p:cNvSpPr>
          <p:nvPr/>
        </p:nvSpPr>
        <p:spPr bwMode="auto">
          <a:xfrm>
            <a:off x="2079625" y="4051300"/>
            <a:ext cx="16287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dirty="0" err="1">
                <a:solidFill>
                  <a:schemeClr val="bg1"/>
                </a:solidFill>
              </a:rPr>
              <a:t>cpx</a:t>
            </a:r>
            <a:r>
              <a:rPr lang="en-US" altLang="en-US" dirty="0">
                <a:solidFill>
                  <a:schemeClr val="bg1"/>
                </a:solidFill>
              </a:rPr>
              <a:t> </a:t>
            </a:r>
            <a:r>
              <a:rPr lang="en-US" altLang="en-US" dirty="0" err="1">
                <a:solidFill>
                  <a:schemeClr val="bg1"/>
                </a:solidFill>
              </a:rPr>
              <a:t>avg</a:t>
            </a:r>
            <a:r>
              <a:rPr lang="en-US" altLang="en-US" dirty="0">
                <a:solidFill>
                  <a:schemeClr val="bg1"/>
                </a:solidFill>
              </a:rPr>
              <a:t>: 0.116 ± 0.007 wt.%</a:t>
            </a:r>
          </a:p>
        </p:txBody>
      </p:sp>
      <p:sp>
        <p:nvSpPr>
          <p:cNvPr id="459791" name="Rectangle 15"/>
          <p:cNvSpPr>
            <a:spLocks noChangeArrowheads="1"/>
          </p:cNvSpPr>
          <p:nvPr/>
        </p:nvSpPr>
        <p:spPr bwMode="auto">
          <a:xfrm>
            <a:off x="3848100" y="3581400"/>
            <a:ext cx="1600200" cy="850900"/>
          </a:xfrm>
          <a:prstGeom prst="rect">
            <a:avLst/>
          </a:prstGeom>
          <a:solidFill>
            <a:schemeClr val="tx2">
              <a:alpha val="7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782" name="Text Box 6"/>
          <p:cNvSpPr txBox="1">
            <a:spLocks noChangeArrowheads="1"/>
          </p:cNvSpPr>
          <p:nvPr/>
        </p:nvSpPr>
        <p:spPr bwMode="auto">
          <a:xfrm>
            <a:off x="3797300" y="3511550"/>
            <a:ext cx="18303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err="1">
                <a:solidFill>
                  <a:schemeClr val="bg1"/>
                </a:solidFill>
              </a:rPr>
              <a:t>opx</a:t>
            </a:r>
            <a:r>
              <a:rPr lang="en-US" altLang="en-US" sz="2000" dirty="0">
                <a:solidFill>
                  <a:schemeClr val="bg1"/>
                </a:solidFill>
              </a:rPr>
              <a:t> </a:t>
            </a:r>
            <a:r>
              <a:rPr lang="en-US" altLang="en-US" sz="2000" dirty="0" err="1">
                <a:solidFill>
                  <a:schemeClr val="bg1"/>
                </a:solidFill>
              </a:rPr>
              <a:t>avg</a:t>
            </a:r>
            <a:r>
              <a:rPr lang="en-US" altLang="en-US" sz="2000" dirty="0">
                <a:solidFill>
                  <a:schemeClr val="bg1"/>
                </a:solidFill>
              </a:rPr>
              <a:t>: 0.100 ± 0.004 wt.%</a:t>
            </a:r>
          </a:p>
        </p:txBody>
      </p:sp>
    </p:spTree>
    <p:extLst>
      <p:ext uri="{BB962C8B-B14F-4D97-AF65-F5344CB8AC3E}">
        <p14:creationId xmlns:p14="http://schemas.microsoft.com/office/powerpoint/2010/main" val="1887817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5 Mantle Mod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81299"/>
            <a:ext cx="4265613" cy="322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5" descr="D perid mel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6738" y="1705784"/>
            <a:ext cx="4767262" cy="30146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505" y="724394"/>
            <a:ext cx="8953995" cy="707886"/>
          </a:xfrm>
          <a:prstGeom prst="rect">
            <a:avLst/>
          </a:prstGeom>
          <a:noFill/>
        </p:spPr>
        <p:txBody>
          <a:bodyPr wrap="square" rtlCol="0">
            <a:spAutoFit/>
          </a:bodyPr>
          <a:lstStyle/>
          <a:p>
            <a:pPr algn="ctr"/>
            <a:r>
              <a:rPr lang="en-US" sz="2000" dirty="0" smtClean="0"/>
              <a:t>Combining mineral/melt H</a:t>
            </a:r>
            <a:r>
              <a:rPr lang="en-US" sz="2000" baseline="-25000" dirty="0" smtClean="0"/>
              <a:t>2</a:t>
            </a:r>
            <a:r>
              <a:rPr lang="en-US" sz="2000" dirty="0" smtClean="0"/>
              <a:t>O partition coefficients with mineral modal abundances allows for estimating </a:t>
            </a:r>
            <a:r>
              <a:rPr lang="en-US" sz="2000" dirty="0" err="1" smtClean="0"/>
              <a:t>peridotite</a:t>
            </a:r>
            <a:r>
              <a:rPr lang="en-US" sz="2000" dirty="0" smtClean="0"/>
              <a:t>/melt H</a:t>
            </a:r>
            <a:r>
              <a:rPr lang="en-US" sz="2000" baseline="-25000" dirty="0" smtClean="0"/>
              <a:t>2</a:t>
            </a:r>
            <a:r>
              <a:rPr lang="en-US" sz="2000" dirty="0" smtClean="0"/>
              <a:t>O partitioning with depth.</a:t>
            </a:r>
            <a:endParaRPr lang="en-US" sz="2000" dirty="0"/>
          </a:p>
        </p:txBody>
      </p:sp>
      <p:sp>
        <p:nvSpPr>
          <p:cNvPr id="2" name="TextBox 1"/>
          <p:cNvSpPr txBox="1"/>
          <p:nvPr/>
        </p:nvSpPr>
        <p:spPr>
          <a:xfrm>
            <a:off x="11877" y="6080166"/>
            <a:ext cx="2398814" cy="738664"/>
          </a:xfrm>
          <a:prstGeom prst="rect">
            <a:avLst/>
          </a:prstGeom>
          <a:noFill/>
        </p:spPr>
        <p:txBody>
          <a:bodyPr wrap="square" rtlCol="0">
            <a:spAutoFit/>
          </a:bodyPr>
          <a:lstStyle/>
          <a:p>
            <a:r>
              <a:rPr lang="en-US" sz="1400" dirty="0" err="1" smtClean="0"/>
              <a:t>Hirschmann</a:t>
            </a:r>
            <a:r>
              <a:rPr lang="en-US" sz="1400" dirty="0" smtClean="0"/>
              <a:t> et al., 2009. Physics of the Earth and Planetary Interiors</a:t>
            </a:r>
            <a:endParaRPr lang="en-US" sz="1400" dirty="0"/>
          </a:p>
        </p:txBody>
      </p:sp>
    </p:spTree>
    <p:extLst>
      <p:ext uri="{BB962C8B-B14F-4D97-AF65-F5344CB8AC3E}">
        <p14:creationId xmlns:p14="http://schemas.microsoft.com/office/powerpoint/2010/main" val="36013643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9" name="Picture 7" descr="2LVZ-300-pp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1400" y="1690294"/>
            <a:ext cx="7021513" cy="498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53" y="83127"/>
            <a:ext cx="8894618" cy="1446550"/>
          </a:xfrm>
          <a:prstGeom prst="rect">
            <a:avLst/>
          </a:prstGeom>
          <a:noFill/>
        </p:spPr>
        <p:txBody>
          <a:bodyPr wrap="square" rtlCol="0">
            <a:spAutoFit/>
          </a:bodyPr>
          <a:lstStyle/>
          <a:p>
            <a:r>
              <a:rPr lang="en-US" sz="2200" dirty="0" smtClean="0"/>
              <a:t>Combining </a:t>
            </a:r>
            <a:r>
              <a:rPr lang="en-US" sz="2200" dirty="0" err="1" smtClean="0"/>
              <a:t>peridotite</a:t>
            </a:r>
            <a:r>
              <a:rPr lang="en-US" sz="2200" dirty="0" smtClean="0"/>
              <a:t>/melt H</a:t>
            </a:r>
            <a:r>
              <a:rPr lang="en-US" sz="2200" baseline="-25000" dirty="0" smtClean="0"/>
              <a:t>2</a:t>
            </a:r>
            <a:r>
              <a:rPr lang="en-US" sz="2200" dirty="0" smtClean="0"/>
              <a:t>O partitioning with estimated bulk mantle H2O concentrations can help us determine where hydrous partial melt might be stable in the upper mantle, which might explain observed seismic low velocity zones (LVZ).</a:t>
            </a:r>
            <a:endParaRPr lang="en-US" sz="2200" dirty="0"/>
          </a:p>
        </p:txBody>
      </p:sp>
    </p:spTree>
    <p:extLst>
      <p:ext uri="{BB962C8B-B14F-4D97-AF65-F5344CB8AC3E}">
        <p14:creationId xmlns:p14="http://schemas.microsoft.com/office/powerpoint/2010/main" val="5733019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descr="2LVZ--500-pp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135" y="-87743"/>
            <a:ext cx="8115300" cy="5680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5581402"/>
            <a:ext cx="9144000" cy="1200329"/>
          </a:xfrm>
          <a:prstGeom prst="rect">
            <a:avLst/>
          </a:prstGeom>
          <a:noFill/>
        </p:spPr>
        <p:txBody>
          <a:bodyPr wrap="square" rtlCol="0">
            <a:spAutoFit/>
          </a:bodyPr>
          <a:lstStyle/>
          <a:p>
            <a:r>
              <a:rPr lang="en-US" dirty="0" smtClean="0"/>
              <a:t>Bulk H</a:t>
            </a:r>
            <a:r>
              <a:rPr lang="en-US" baseline="-25000" dirty="0" smtClean="0"/>
              <a:t>2</a:t>
            </a:r>
            <a:r>
              <a:rPr lang="en-US" dirty="0" smtClean="0"/>
              <a:t>O beneath ridges: 50 – 200 ppm. Not enough to induce hydrous partial melting.</a:t>
            </a:r>
          </a:p>
          <a:p>
            <a:r>
              <a:rPr lang="en-US" dirty="0" smtClean="0"/>
              <a:t>Bulk H</a:t>
            </a:r>
            <a:r>
              <a:rPr lang="en-US" baseline="-25000" dirty="0" smtClean="0"/>
              <a:t>2</a:t>
            </a:r>
            <a:r>
              <a:rPr lang="en-US" dirty="0" smtClean="0"/>
              <a:t>O beneath hotspots and associated w/subduction zones: 300 – 1000 ppm. Enough to induce hydrous partial melting, which may explain seismic low velocity zones at 90 to 220 km depth.</a:t>
            </a:r>
            <a:endParaRPr lang="en-US" dirty="0"/>
          </a:p>
        </p:txBody>
      </p:sp>
    </p:spTree>
    <p:extLst>
      <p:ext uri="{BB962C8B-B14F-4D97-AF65-F5344CB8AC3E}">
        <p14:creationId xmlns:p14="http://schemas.microsoft.com/office/powerpoint/2010/main" val="28398126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7556" y="883403"/>
            <a:ext cx="7149209" cy="5974597"/>
          </a:xfrm>
          <a:prstGeom prst="rect">
            <a:avLst/>
          </a:prstGeom>
        </p:spPr>
      </p:pic>
      <p:sp>
        <p:nvSpPr>
          <p:cNvPr id="6" name="TextBox 5"/>
          <p:cNvSpPr txBox="1"/>
          <p:nvPr/>
        </p:nvSpPr>
        <p:spPr>
          <a:xfrm>
            <a:off x="0" y="0"/>
            <a:ext cx="8989017" cy="461665"/>
          </a:xfrm>
          <a:prstGeom prst="rect">
            <a:avLst/>
          </a:prstGeom>
          <a:noFill/>
        </p:spPr>
        <p:txBody>
          <a:bodyPr wrap="square" rtlCol="0">
            <a:spAutoFit/>
          </a:bodyPr>
          <a:lstStyle/>
          <a:p>
            <a:pPr algn="ctr"/>
            <a:r>
              <a:rPr lang="en-US" sz="2400" dirty="0"/>
              <a:t>a</a:t>
            </a:r>
            <a:r>
              <a:rPr lang="en-US" sz="2400" dirty="0" smtClean="0"/>
              <a:t>nother SIMS application: </a:t>
            </a:r>
            <a:r>
              <a:rPr lang="en-US" sz="2400" dirty="0" err="1" smtClean="0"/>
              <a:t>rastered</a:t>
            </a:r>
            <a:r>
              <a:rPr lang="en-US" sz="2400" dirty="0" smtClean="0"/>
              <a:t> isotope imaging</a:t>
            </a:r>
            <a:endParaRPr lang="en-US" sz="2400" dirty="0"/>
          </a:p>
        </p:txBody>
      </p:sp>
      <p:sp>
        <p:nvSpPr>
          <p:cNvPr id="7" name="TextBox 6"/>
          <p:cNvSpPr txBox="1"/>
          <p:nvPr/>
        </p:nvSpPr>
        <p:spPr>
          <a:xfrm>
            <a:off x="1332854" y="461665"/>
            <a:ext cx="6400800" cy="400110"/>
          </a:xfrm>
          <a:prstGeom prst="rect">
            <a:avLst/>
          </a:prstGeom>
          <a:noFill/>
        </p:spPr>
        <p:txBody>
          <a:bodyPr wrap="square" rtlCol="0">
            <a:spAutoFit/>
          </a:bodyPr>
          <a:lstStyle/>
          <a:p>
            <a:pPr algn="ctr"/>
            <a:r>
              <a:rPr lang="en-US" sz="2000" dirty="0" smtClean="0"/>
              <a:t>MCF7 cell exposed to </a:t>
            </a:r>
            <a:r>
              <a:rPr lang="en-US" sz="2000" baseline="30000" dirty="0" smtClean="0"/>
              <a:t>15</a:t>
            </a:r>
            <a:r>
              <a:rPr lang="en-US" sz="2000" dirty="0" smtClean="0"/>
              <a:t>N-glutamine</a:t>
            </a:r>
            <a:endParaRPr lang="en-US" sz="2000" dirty="0"/>
          </a:p>
        </p:txBody>
      </p:sp>
      <p:sp>
        <p:nvSpPr>
          <p:cNvPr id="8" name="TextBox 7"/>
          <p:cNvSpPr txBox="1"/>
          <p:nvPr/>
        </p:nvSpPr>
        <p:spPr>
          <a:xfrm>
            <a:off x="0" y="6168326"/>
            <a:ext cx="1565329" cy="738664"/>
          </a:xfrm>
          <a:prstGeom prst="rect">
            <a:avLst/>
          </a:prstGeom>
          <a:noFill/>
        </p:spPr>
        <p:txBody>
          <a:bodyPr wrap="square" rtlCol="0">
            <a:spAutoFit/>
          </a:bodyPr>
          <a:lstStyle/>
          <a:p>
            <a:r>
              <a:rPr lang="en-US" sz="1400" dirty="0" smtClean="0"/>
              <a:t>Jiang et al. 2014 in press. Methods</a:t>
            </a:r>
            <a:endParaRPr lang="en-US" sz="1400" dirty="0"/>
          </a:p>
        </p:txBody>
      </p:sp>
    </p:spTree>
    <p:extLst>
      <p:ext uri="{BB962C8B-B14F-4D97-AF65-F5344CB8AC3E}">
        <p14:creationId xmlns:p14="http://schemas.microsoft.com/office/powerpoint/2010/main" val="3491263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Most of elements in periodic table are ionized</a:t>
            </a:r>
            <a:endParaRPr lang="en-US" b="1" dirty="0"/>
          </a:p>
        </p:txBody>
      </p:sp>
      <p:cxnSp>
        <p:nvCxnSpPr>
          <p:cNvPr id="48" name="Straight Connector 47"/>
          <p:cNvCxnSpPr/>
          <p:nvPr/>
        </p:nvCxnSpPr>
        <p:spPr>
          <a:xfrm>
            <a:off x="455613" y="927441"/>
            <a:ext cx="8254908"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206045" y="1270000"/>
            <a:ext cx="2648160" cy="1461866"/>
            <a:chOff x="159449" y="2953987"/>
            <a:chExt cx="2648160" cy="1461866"/>
          </a:xfrm>
        </p:grpSpPr>
        <p:grpSp>
          <p:nvGrpSpPr>
            <p:cNvPr id="4" name="Group 3"/>
            <p:cNvGrpSpPr/>
            <p:nvPr/>
          </p:nvGrpSpPr>
          <p:grpSpPr>
            <a:xfrm>
              <a:off x="236554" y="2967747"/>
              <a:ext cx="2130356" cy="1323246"/>
              <a:chOff x="197477" y="3325952"/>
              <a:chExt cx="2130356" cy="1323246"/>
            </a:xfrm>
          </p:grpSpPr>
          <p:sp>
            <p:nvSpPr>
              <p:cNvPr id="49" name="Rectangle 48"/>
              <p:cNvSpPr/>
              <p:nvPr/>
            </p:nvSpPr>
            <p:spPr>
              <a:xfrm>
                <a:off x="1319759" y="4301133"/>
                <a:ext cx="1008074" cy="348065"/>
              </a:xfrm>
              <a:prstGeom prst="rect">
                <a:avLst/>
              </a:prstGeom>
              <a:solidFill>
                <a:schemeClr val="tx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t>
                </a:r>
                <a:r>
                  <a:rPr lang="en-US" sz="1400" dirty="0" smtClean="0"/>
                  <a:t>10kV</a:t>
                </a:r>
                <a:endParaRPr lang="en-US" sz="1400" dirty="0"/>
              </a:p>
            </p:txBody>
          </p:sp>
          <p:cxnSp>
            <p:nvCxnSpPr>
              <p:cNvPr id="78" name="Straight Arrow Connector 77"/>
              <p:cNvCxnSpPr/>
              <p:nvPr/>
            </p:nvCxnSpPr>
            <p:spPr>
              <a:xfrm flipV="1">
                <a:off x="1846874" y="3724340"/>
                <a:ext cx="0" cy="549931"/>
              </a:xfrm>
              <a:prstGeom prst="straightConnector1">
                <a:avLst/>
              </a:prstGeom>
              <a:ln w="28575" cmpd="sng">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1232707" y="3614573"/>
                <a:ext cx="553364" cy="693389"/>
              </a:xfrm>
              <a:prstGeom prst="straightConnector1">
                <a:avLst/>
              </a:prstGeom>
              <a:ln w="28575" cmpd="sng">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97477" y="3325952"/>
                <a:ext cx="1241227" cy="738664"/>
              </a:xfrm>
              <a:prstGeom prst="rect">
                <a:avLst/>
              </a:prstGeom>
              <a:noFill/>
              <a:ln>
                <a:noFill/>
              </a:ln>
            </p:spPr>
            <p:txBody>
              <a:bodyPr wrap="square" rtlCol="0">
                <a:spAutoFit/>
              </a:bodyPr>
              <a:lstStyle/>
              <a:p>
                <a:r>
                  <a:rPr lang="en-US" sz="1400" dirty="0" smtClean="0">
                    <a:solidFill>
                      <a:srgbClr val="FF0000"/>
                    </a:solidFill>
                  </a:rPr>
                  <a:t>Primary Ions</a:t>
                </a:r>
              </a:p>
              <a:p>
                <a:r>
                  <a:rPr lang="en-US" sz="1400" dirty="0" smtClean="0">
                    <a:solidFill>
                      <a:srgbClr val="FF0000"/>
                    </a:solidFill>
                  </a:rPr>
                  <a:t>Cs: +10kV</a:t>
                </a:r>
              </a:p>
              <a:p>
                <a:r>
                  <a:rPr lang="en-US" sz="1400" dirty="0" smtClean="0">
                    <a:solidFill>
                      <a:srgbClr val="FF0000"/>
                    </a:solidFill>
                  </a:rPr>
                  <a:t>O−: −13kV</a:t>
                </a:r>
                <a:endParaRPr lang="en-US" sz="1400" dirty="0">
                  <a:solidFill>
                    <a:srgbClr val="FF0000"/>
                  </a:solidFill>
                </a:endParaRPr>
              </a:p>
            </p:txBody>
          </p:sp>
          <p:sp>
            <p:nvSpPr>
              <p:cNvPr id="68" name="TextBox 67"/>
              <p:cNvSpPr txBox="1"/>
              <p:nvPr/>
            </p:nvSpPr>
            <p:spPr>
              <a:xfrm>
                <a:off x="427705" y="4333436"/>
                <a:ext cx="975580" cy="307777"/>
              </a:xfrm>
              <a:prstGeom prst="rect">
                <a:avLst/>
              </a:prstGeom>
              <a:noFill/>
              <a:ln>
                <a:noFill/>
              </a:ln>
            </p:spPr>
            <p:txBody>
              <a:bodyPr wrap="square" rtlCol="0">
                <a:spAutoFit/>
              </a:bodyPr>
              <a:lstStyle/>
              <a:p>
                <a:pPr algn="ctr"/>
                <a:r>
                  <a:rPr lang="en-US" sz="1400" dirty="0" smtClean="0">
                    <a:solidFill>
                      <a:srgbClr val="3366FF"/>
                    </a:solidFill>
                  </a:rPr>
                  <a:t>Sample</a:t>
                </a:r>
                <a:endParaRPr lang="en-US" sz="1400" dirty="0">
                  <a:solidFill>
                    <a:srgbClr val="3366FF"/>
                  </a:solidFill>
                </a:endParaRPr>
              </a:p>
            </p:txBody>
          </p:sp>
        </p:grpSp>
        <p:grpSp>
          <p:nvGrpSpPr>
            <p:cNvPr id="6" name="Group 5"/>
            <p:cNvGrpSpPr/>
            <p:nvPr/>
          </p:nvGrpSpPr>
          <p:grpSpPr>
            <a:xfrm>
              <a:off x="159449" y="2953987"/>
              <a:ext cx="2648160" cy="1461866"/>
              <a:chOff x="159449" y="2953987"/>
              <a:chExt cx="2648160" cy="1461866"/>
            </a:xfrm>
          </p:grpSpPr>
          <p:sp>
            <p:nvSpPr>
              <p:cNvPr id="55" name="TextBox 54"/>
              <p:cNvSpPr txBox="1"/>
              <p:nvPr/>
            </p:nvSpPr>
            <p:spPr>
              <a:xfrm>
                <a:off x="1688549" y="3053614"/>
                <a:ext cx="1052521" cy="523220"/>
              </a:xfrm>
              <a:prstGeom prst="rect">
                <a:avLst/>
              </a:prstGeom>
              <a:noFill/>
              <a:ln>
                <a:noFill/>
              </a:ln>
            </p:spPr>
            <p:txBody>
              <a:bodyPr wrap="square" rtlCol="0">
                <a:spAutoFit/>
              </a:bodyPr>
              <a:lstStyle/>
              <a:p>
                <a:pPr algn="ctr"/>
                <a:r>
                  <a:rPr lang="en-US" sz="1400" dirty="0" smtClean="0">
                    <a:solidFill>
                      <a:srgbClr val="0000FF"/>
                    </a:solidFill>
                  </a:rPr>
                  <a:t>Secondary Ions</a:t>
                </a:r>
                <a:endParaRPr lang="en-US" sz="1400" dirty="0">
                  <a:solidFill>
                    <a:srgbClr val="0000FF"/>
                  </a:solidFill>
                </a:endParaRPr>
              </a:p>
            </p:txBody>
          </p:sp>
          <p:sp>
            <p:nvSpPr>
              <p:cNvPr id="47" name="Rectangle 46"/>
              <p:cNvSpPr/>
              <p:nvPr/>
            </p:nvSpPr>
            <p:spPr>
              <a:xfrm>
                <a:off x="159449" y="2953987"/>
                <a:ext cx="2648160" cy="14618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sz="1400"/>
              </a:p>
            </p:txBody>
          </p:sp>
        </p:grpSp>
      </p:grpSp>
      <p:sp>
        <p:nvSpPr>
          <p:cNvPr id="11" name="TextBox 10"/>
          <p:cNvSpPr txBox="1"/>
          <p:nvPr/>
        </p:nvSpPr>
        <p:spPr>
          <a:xfrm>
            <a:off x="3369714" y="1241764"/>
            <a:ext cx="5073327" cy="1569660"/>
          </a:xfrm>
          <a:prstGeom prst="rect">
            <a:avLst/>
          </a:prstGeom>
          <a:noFill/>
        </p:spPr>
        <p:txBody>
          <a:bodyPr wrap="square" rtlCol="0">
            <a:spAutoFit/>
          </a:bodyPr>
          <a:lstStyle/>
          <a:p>
            <a:r>
              <a:rPr lang="en-US" dirty="0" smtClean="0"/>
              <a:t>Primary Cs+ </a:t>
            </a:r>
            <a:r>
              <a:rPr lang="en-US" dirty="0" smtClean="0">
                <a:sym typeface="Wingdings"/>
              </a:rPr>
              <a:t> Secondary negative ions</a:t>
            </a:r>
          </a:p>
          <a:p>
            <a:r>
              <a:rPr lang="en-US" dirty="0" smtClean="0">
                <a:solidFill>
                  <a:srgbClr val="000000"/>
                </a:solidFill>
                <a:sym typeface="Wingdings"/>
              </a:rPr>
              <a:t>	</a:t>
            </a:r>
            <a:r>
              <a:rPr lang="en-US" dirty="0"/>
              <a:t>Higher </a:t>
            </a:r>
            <a:r>
              <a:rPr lang="en-US" dirty="0" smtClean="0"/>
              <a:t>electronegativity: </a:t>
            </a:r>
            <a:r>
              <a:rPr lang="en-US" dirty="0" smtClean="0">
                <a:solidFill>
                  <a:srgbClr val="000000"/>
                </a:solidFill>
                <a:sym typeface="Wingdings"/>
              </a:rPr>
              <a:t>O</a:t>
            </a:r>
            <a:r>
              <a:rPr lang="en-US" baseline="30000" dirty="0" smtClean="0">
                <a:solidFill>
                  <a:srgbClr val="000000"/>
                </a:solidFill>
                <a:sym typeface="Wingdings"/>
              </a:rPr>
              <a:t>−</a:t>
            </a:r>
            <a:r>
              <a:rPr lang="en-US" dirty="0" smtClean="0">
                <a:solidFill>
                  <a:srgbClr val="000000"/>
                </a:solidFill>
                <a:sym typeface="Wingdings"/>
              </a:rPr>
              <a:t>, C</a:t>
            </a:r>
            <a:r>
              <a:rPr lang="en-US" baseline="30000" dirty="0" smtClean="0">
                <a:solidFill>
                  <a:srgbClr val="000000"/>
                </a:solidFill>
                <a:sym typeface="Wingdings"/>
              </a:rPr>
              <a:t>−</a:t>
            </a:r>
            <a:r>
              <a:rPr lang="en-US" dirty="0" smtClean="0">
                <a:solidFill>
                  <a:srgbClr val="000000"/>
                </a:solidFill>
                <a:sym typeface="Wingdings"/>
              </a:rPr>
              <a:t>, S</a:t>
            </a:r>
            <a:r>
              <a:rPr lang="en-US" baseline="30000" dirty="0" smtClean="0">
                <a:solidFill>
                  <a:srgbClr val="000000"/>
                </a:solidFill>
                <a:sym typeface="Wingdings"/>
              </a:rPr>
              <a:t>−</a:t>
            </a:r>
            <a:r>
              <a:rPr lang="en-US" dirty="0" smtClean="0">
                <a:solidFill>
                  <a:srgbClr val="000000"/>
                </a:solidFill>
                <a:sym typeface="Wingdings"/>
              </a:rPr>
              <a:t>, Si</a:t>
            </a:r>
            <a:r>
              <a:rPr lang="en-US" baseline="30000" dirty="0" smtClean="0">
                <a:solidFill>
                  <a:srgbClr val="000000"/>
                </a:solidFill>
                <a:sym typeface="Wingdings"/>
              </a:rPr>
              <a:t>−</a:t>
            </a:r>
          </a:p>
          <a:p>
            <a:endParaRPr lang="en-US" baseline="30000" dirty="0" smtClean="0">
              <a:solidFill>
                <a:srgbClr val="000000"/>
              </a:solidFill>
              <a:sym typeface="Wingdings"/>
            </a:endParaRPr>
          </a:p>
          <a:p>
            <a:r>
              <a:rPr lang="en-US" dirty="0"/>
              <a:t>Primary </a:t>
            </a:r>
            <a:r>
              <a:rPr lang="en-US" dirty="0" smtClean="0"/>
              <a:t>O</a:t>
            </a:r>
            <a:r>
              <a:rPr lang="en-US" baseline="30000" dirty="0" smtClean="0">
                <a:solidFill>
                  <a:srgbClr val="000000"/>
                </a:solidFill>
                <a:sym typeface="Wingdings"/>
              </a:rPr>
              <a:t>−   </a:t>
            </a:r>
            <a:r>
              <a:rPr lang="en-US" dirty="0" smtClean="0"/>
              <a:t> </a:t>
            </a:r>
            <a:r>
              <a:rPr lang="en-US" dirty="0">
                <a:sym typeface="Wingdings"/>
              </a:rPr>
              <a:t> Secondary </a:t>
            </a:r>
            <a:r>
              <a:rPr lang="en-US" dirty="0" smtClean="0">
                <a:sym typeface="Wingdings"/>
              </a:rPr>
              <a:t>positive ions</a:t>
            </a:r>
          </a:p>
          <a:p>
            <a:r>
              <a:rPr lang="en-US" dirty="0">
                <a:sym typeface="Wingdings"/>
              </a:rPr>
              <a:t>	</a:t>
            </a:r>
            <a:r>
              <a:rPr lang="en-US" dirty="0" smtClean="0"/>
              <a:t>Higher </a:t>
            </a:r>
            <a:r>
              <a:rPr lang="en-US" dirty="0"/>
              <a:t>ionization </a:t>
            </a:r>
            <a:r>
              <a:rPr lang="en-US" dirty="0" smtClean="0"/>
              <a:t>tendency: </a:t>
            </a:r>
            <a:r>
              <a:rPr lang="en-US" dirty="0" smtClean="0">
                <a:sym typeface="Wingdings"/>
              </a:rPr>
              <a:t>Mg+, </a:t>
            </a:r>
            <a:r>
              <a:rPr lang="en-US" dirty="0" err="1" smtClean="0">
                <a:sym typeface="Wingdings"/>
              </a:rPr>
              <a:t>Ca</a:t>
            </a:r>
            <a:r>
              <a:rPr lang="en-US" dirty="0" smtClean="0">
                <a:sym typeface="Wingdings"/>
              </a:rPr>
              <a:t>+, </a:t>
            </a:r>
            <a:r>
              <a:rPr lang="en-US" dirty="0" err="1" smtClean="0">
                <a:sym typeface="Wingdings"/>
              </a:rPr>
              <a:t>Pb</a:t>
            </a:r>
            <a:r>
              <a:rPr lang="en-US" dirty="0" smtClean="0">
                <a:sym typeface="Wingdings"/>
              </a:rPr>
              <a:t>+</a:t>
            </a:r>
            <a:endParaRPr lang="en-US" dirty="0">
              <a:sym typeface="Wingdings"/>
            </a:endParaRPr>
          </a:p>
          <a:p>
            <a:endParaRPr lang="en-US" baseline="30000" dirty="0">
              <a:solidFill>
                <a:srgbClr val="000000"/>
              </a:solidFill>
            </a:endParaRPr>
          </a:p>
        </p:txBody>
      </p:sp>
      <p:sp>
        <p:nvSpPr>
          <p:cNvPr id="84" name="Rectangle 83">
            <a:hlinkClick r:id="rId3"/>
          </p:cNvPr>
          <p:cNvSpPr/>
          <p:nvPr/>
        </p:nvSpPr>
        <p:spPr>
          <a:xfrm>
            <a:off x="71273" y="6263494"/>
            <a:ext cx="6077643" cy="276999"/>
          </a:xfrm>
          <a:prstGeom prst="rect">
            <a:avLst/>
          </a:prstGeom>
        </p:spPr>
        <p:txBody>
          <a:bodyPr wrap="square">
            <a:spAutoFit/>
          </a:bodyPr>
          <a:lstStyle/>
          <a:p>
            <a:r>
              <a:rPr lang="en-US" sz="1200" dirty="0" smtClean="0"/>
              <a:t>Modified from Evans Analytical Group: http</a:t>
            </a:r>
            <a:r>
              <a:rPr lang="en-US" sz="1200" dirty="0"/>
              <a:t>://</a:t>
            </a:r>
            <a:r>
              <a:rPr lang="en-US" sz="1200" dirty="0" err="1"/>
              <a:t>www.eaglabs.com</a:t>
            </a:r>
            <a:r>
              <a:rPr lang="en-US" sz="1200" dirty="0"/>
              <a:t>/mc/</a:t>
            </a:r>
            <a:r>
              <a:rPr lang="en-US" sz="1200" dirty="0" err="1"/>
              <a:t>sims-theory.html</a:t>
            </a:r>
            <a:endParaRPr lang="en-US" sz="1200" dirty="0"/>
          </a:p>
        </p:txBody>
      </p:sp>
      <p:grpSp>
        <p:nvGrpSpPr>
          <p:cNvPr id="92" name="Group 91"/>
          <p:cNvGrpSpPr/>
          <p:nvPr/>
        </p:nvGrpSpPr>
        <p:grpSpPr>
          <a:xfrm>
            <a:off x="187782" y="2963573"/>
            <a:ext cx="5678408" cy="3211045"/>
            <a:chOff x="455164" y="3137657"/>
            <a:chExt cx="6121400" cy="3340100"/>
          </a:xfrm>
        </p:grpSpPr>
        <p:pic>
          <p:nvPicPr>
            <p:cNvPr id="83" name="Picture 82" descr="ptable.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164" y="3137657"/>
              <a:ext cx="6121400" cy="3340100"/>
            </a:xfrm>
            <a:prstGeom prst="rect">
              <a:avLst/>
            </a:prstGeom>
            <a:ln>
              <a:solidFill>
                <a:schemeClr val="bg1">
                  <a:lumMod val="50000"/>
                </a:schemeClr>
              </a:solidFill>
            </a:ln>
          </p:spPr>
        </p:pic>
        <p:sp>
          <p:nvSpPr>
            <p:cNvPr id="90" name="Rectangle 89"/>
            <p:cNvSpPr/>
            <p:nvPr/>
          </p:nvSpPr>
          <p:spPr>
            <a:xfrm>
              <a:off x="2393044" y="3733800"/>
              <a:ext cx="1896293" cy="400110"/>
            </a:xfrm>
            <a:prstGeom prst="rect">
              <a:avLst/>
            </a:prstGeom>
            <a:solidFill>
              <a:srgbClr val="FFFFFF"/>
            </a:solidFill>
          </p:spPr>
          <p:txBody>
            <a:bodyPr wrap="square" lIns="91440" tIns="91440" rIns="91440" bIns="91440">
              <a:spAutoFit/>
            </a:bodyPr>
            <a:lstStyle/>
            <a:p>
              <a:r>
                <a:rPr lang="en-US" sz="1400" dirty="0" smtClean="0"/>
                <a:t>Primary Cs</a:t>
              </a:r>
              <a:r>
                <a:rPr lang="en-US" sz="1400" baseline="30000" dirty="0" smtClean="0">
                  <a:solidFill>
                    <a:srgbClr val="000000"/>
                  </a:solidFill>
                  <a:sym typeface="Wingdings"/>
                </a:rPr>
                <a:t>+</a:t>
              </a:r>
              <a:r>
                <a:rPr lang="en-US" sz="1400" dirty="0" smtClean="0">
                  <a:solidFill>
                    <a:srgbClr val="000000"/>
                  </a:solidFill>
                  <a:sym typeface="Wingdings"/>
                </a:rPr>
                <a:t>/</a:t>
              </a:r>
              <a:r>
                <a:rPr lang="en-US" sz="1400" dirty="0">
                  <a:solidFill>
                    <a:srgbClr val="000000"/>
                  </a:solidFill>
                  <a:sym typeface="Wingdings"/>
                </a:rPr>
                <a:t>Sec(−)</a:t>
              </a:r>
              <a:endParaRPr lang="en-US" sz="1400" dirty="0"/>
            </a:p>
          </p:txBody>
        </p:sp>
        <p:sp>
          <p:nvSpPr>
            <p:cNvPr id="91" name="Rectangle 90"/>
            <p:cNvSpPr/>
            <p:nvPr/>
          </p:nvSpPr>
          <p:spPr>
            <a:xfrm>
              <a:off x="2393044" y="3208941"/>
              <a:ext cx="1843876" cy="416191"/>
            </a:xfrm>
            <a:prstGeom prst="rect">
              <a:avLst/>
            </a:prstGeom>
            <a:solidFill>
              <a:srgbClr val="FFFFFF"/>
            </a:solidFill>
          </p:spPr>
          <p:txBody>
            <a:bodyPr wrap="square" lIns="91440" tIns="91440" rIns="91440" bIns="91440">
              <a:spAutoFit/>
            </a:bodyPr>
            <a:lstStyle/>
            <a:p>
              <a:r>
                <a:rPr lang="en-US" sz="1400" dirty="0" smtClean="0"/>
                <a:t>Primary O</a:t>
              </a:r>
              <a:r>
                <a:rPr lang="en-US" sz="1400" baseline="30000" dirty="0" smtClean="0">
                  <a:solidFill>
                    <a:srgbClr val="000000"/>
                  </a:solidFill>
                  <a:sym typeface="Wingdings"/>
                </a:rPr>
                <a:t>−</a:t>
              </a:r>
              <a:r>
                <a:rPr lang="en-US" sz="1400" dirty="0" smtClean="0">
                  <a:solidFill>
                    <a:srgbClr val="000000"/>
                  </a:solidFill>
                  <a:sym typeface="Wingdings"/>
                </a:rPr>
                <a:t>/Sec(+)</a:t>
              </a:r>
              <a:endParaRPr lang="en-US" sz="1400" dirty="0"/>
            </a:p>
          </p:txBody>
        </p:sp>
      </p:grpSp>
      <p:sp>
        <p:nvSpPr>
          <p:cNvPr id="94" name="TextBox 93"/>
          <p:cNvSpPr txBox="1"/>
          <p:nvPr/>
        </p:nvSpPr>
        <p:spPr>
          <a:xfrm>
            <a:off x="5878080" y="2752593"/>
            <a:ext cx="3338491" cy="880241"/>
          </a:xfrm>
          <a:prstGeom prst="rect">
            <a:avLst/>
          </a:prstGeom>
          <a:noFill/>
        </p:spPr>
        <p:txBody>
          <a:bodyPr wrap="square" rtlCol="0">
            <a:spAutoFit/>
          </a:bodyPr>
          <a:lstStyle/>
          <a:p>
            <a:pPr>
              <a:lnSpc>
                <a:spcPct val="120000"/>
              </a:lnSpc>
            </a:pPr>
            <a:r>
              <a:rPr lang="en-US" sz="1600" dirty="0" smtClean="0"/>
              <a:t>- Noble gases do not ionize.</a:t>
            </a:r>
          </a:p>
          <a:p>
            <a:pPr>
              <a:lnSpc>
                <a:spcPct val="120000"/>
              </a:lnSpc>
            </a:pPr>
            <a:endParaRPr lang="en-US" sz="1600" dirty="0"/>
          </a:p>
          <a:p>
            <a:pPr>
              <a:lnSpc>
                <a:spcPct val="120000"/>
              </a:lnSpc>
            </a:pPr>
            <a:endParaRPr lang="en-US" sz="1600" baseline="30000" dirty="0" smtClean="0"/>
          </a:p>
        </p:txBody>
      </p:sp>
      <p:sp>
        <p:nvSpPr>
          <p:cNvPr id="101" name="TextBox 100"/>
          <p:cNvSpPr txBox="1"/>
          <p:nvPr/>
        </p:nvSpPr>
        <p:spPr>
          <a:xfrm>
            <a:off x="5866190" y="3120216"/>
            <a:ext cx="3136142" cy="3477875"/>
          </a:xfrm>
          <a:prstGeom prst="rect">
            <a:avLst/>
          </a:prstGeom>
          <a:noFill/>
        </p:spPr>
        <p:txBody>
          <a:bodyPr wrap="square" rtlCol="0">
            <a:spAutoFit/>
          </a:bodyPr>
          <a:lstStyle/>
          <a:p>
            <a:r>
              <a:rPr lang="en-US" sz="2000" b="1" dirty="0" smtClean="0">
                <a:solidFill>
                  <a:srgbClr val="0000FF"/>
                </a:solidFill>
              </a:rPr>
              <a:t>*Ionization efficiency varies significantly</a:t>
            </a:r>
          </a:p>
          <a:p>
            <a:r>
              <a:rPr lang="en-US" sz="2000" b="1" dirty="0" smtClean="0">
                <a:solidFill>
                  <a:srgbClr val="0000FF"/>
                </a:solidFill>
              </a:rPr>
              <a:t>from 0.1 to 10%. More efficient = better counting statistics = higher precision data.</a:t>
            </a:r>
          </a:p>
          <a:p>
            <a:endParaRPr lang="en-US" sz="2000" b="1" dirty="0">
              <a:solidFill>
                <a:srgbClr val="0000FF"/>
              </a:solidFill>
            </a:endParaRPr>
          </a:p>
          <a:p>
            <a:r>
              <a:rPr lang="en-US" sz="2000" b="1" dirty="0" smtClean="0">
                <a:solidFill>
                  <a:srgbClr val="0000FF"/>
                </a:solidFill>
              </a:rPr>
              <a:t>*Efficiency depends on bonding and structural characteristics of the sample.	</a:t>
            </a:r>
            <a:endParaRPr lang="en-US" sz="2000" b="1" dirty="0">
              <a:solidFill>
                <a:srgbClr val="0000FF"/>
              </a:solidFill>
            </a:endParaRPr>
          </a:p>
        </p:txBody>
      </p:sp>
    </p:spTree>
    <p:extLst>
      <p:ext uri="{BB962C8B-B14F-4D97-AF65-F5344CB8AC3E}">
        <p14:creationId xmlns:p14="http://schemas.microsoft.com/office/powerpoint/2010/main" val="561528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a:t>S</a:t>
            </a:r>
            <a:r>
              <a:rPr lang="en-US" b="1" dirty="0" smtClean="0"/>
              <a:t>puttering: Ejection of atoms</a:t>
            </a:r>
            <a:endParaRPr lang="en-US" b="1" dirty="0"/>
          </a:p>
        </p:txBody>
      </p:sp>
      <p:pic>
        <p:nvPicPr>
          <p:cNvPr id="16" name="Picture 2" descr="SIMS schematics - PDF.pdf"/>
          <p:cNvPicPr>
            <a:picLocks noChangeAspect="1"/>
          </p:cNvPicPr>
          <p:nvPr/>
        </p:nvPicPr>
        <p:blipFill rotWithShape="1">
          <a:blip r:embed="rId3" cstate="email">
            <a:extLst>
              <a:ext uri="{28A0092B-C50C-407E-A947-70E740481C1C}">
                <a14:useLocalDpi xmlns:a14="http://schemas.microsoft.com/office/drawing/2010/main"/>
              </a:ext>
            </a:extLst>
          </a:blip>
          <a:srcRect l="35512" t="26538" r="39806" b="56153"/>
          <a:stretch/>
        </p:blipFill>
        <p:spPr bwMode="auto">
          <a:xfrm>
            <a:off x="681603" y="1098346"/>
            <a:ext cx="2492604" cy="224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4" name="Group 223"/>
          <p:cNvGrpSpPr/>
          <p:nvPr/>
        </p:nvGrpSpPr>
        <p:grpSpPr>
          <a:xfrm>
            <a:off x="4357728" y="1640349"/>
            <a:ext cx="4530913" cy="3387317"/>
            <a:chOff x="4131428" y="1913037"/>
            <a:chExt cx="4530913" cy="3387317"/>
          </a:xfrm>
        </p:grpSpPr>
        <p:cxnSp>
          <p:nvCxnSpPr>
            <p:cNvPr id="225" name="Straight Connector 224"/>
            <p:cNvCxnSpPr/>
            <p:nvPr/>
          </p:nvCxnSpPr>
          <p:spPr>
            <a:xfrm>
              <a:off x="4131428" y="5079703"/>
              <a:ext cx="3729538" cy="0"/>
            </a:xfrm>
            <a:prstGeom prst="line">
              <a:avLst/>
            </a:prstGeom>
            <a:ln w="25400" cmpd="sng">
              <a:solidFill>
                <a:srgbClr val="0000FF"/>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26" name="Group 225"/>
            <p:cNvGrpSpPr/>
            <p:nvPr/>
          </p:nvGrpSpPr>
          <p:grpSpPr>
            <a:xfrm>
              <a:off x="7644114" y="1913037"/>
              <a:ext cx="1018227" cy="3387317"/>
              <a:chOff x="7644114" y="1856775"/>
              <a:chExt cx="1018227" cy="3387317"/>
            </a:xfrm>
          </p:grpSpPr>
          <p:sp>
            <p:nvSpPr>
              <p:cNvPr id="229" name="Left Arrow 228"/>
              <p:cNvSpPr/>
              <p:nvPr/>
            </p:nvSpPr>
            <p:spPr>
              <a:xfrm rot="5400000">
                <a:off x="6836194" y="3548562"/>
                <a:ext cx="2748836" cy="265241"/>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0" name="TextBox 229"/>
              <p:cNvSpPr txBox="1"/>
              <p:nvPr/>
            </p:nvSpPr>
            <p:spPr>
              <a:xfrm>
                <a:off x="7893286" y="1856775"/>
                <a:ext cx="56938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0V</a:t>
                </a:r>
                <a:endParaRPr kumimoji="1" lang="ja-JP" altLang="en-US" sz="2400" b="1" dirty="0">
                  <a:solidFill>
                    <a:srgbClr val="0000FF"/>
                  </a:solidFill>
                </a:endParaRPr>
              </a:p>
            </p:txBody>
          </p:sp>
          <p:sp>
            <p:nvSpPr>
              <p:cNvPr id="231" name="TextBox 230"/>
              <p:cNvSpPr txBox="1"/>
              <p:nvPr/>
            </p:nvSpPr>
            <p:spPr>
              <a:xfrm>
                <a:off x="7644114" y="4782427"/>
                <a:ext cx="1018227" cy="461665"/>
              </a:xfrm>
              <a:prstGeom prst="rect">
                <a:avLst/>
              </a:prstGeom>
              <a:solidFill>
                <a:srgbClr val="FFFFFF"/>
              </a:solidFill>
              <a:ln>
                <a:solidFill>
                  <a:srgbClr val="0000FF"/>
                </a:solidFill>
              </a:ln>
            </p:spPr>
            <p:txBody>
              <a:bodyPr wrap="none" rtlCol="0">
                <a:spAutoFit/>
              </a:bodyPr>
              <a:lstStyle/>
              <a:p>
                <a:r>
                  <a:rPr kumimoji="1" lang="en-US" altLang="ja-JP" sz="2400" b="1" dirty="0">
                    <a:solidFill>
                      <a:srgbClr val="0000FF"/>
                    </a:solidFill>
                  </a:rPr>
                  <a:t>-</a:t>
                </a:r>
                <a:r>
                  <a:rPr kumimoji="1" lang="en-US" altLang="ja-JP" sz="2400" b="1" dirty="0" smtClean="0">
                    <a:solidFill>
                      <a:srgbClr val="0000FF"/>
                    </a:solidFill>
                  </a:rPr>
                  <a:t>10kV</a:t>
                </a:r>
                <a:endParaRPr kumimoji="1" lang="ja-JP" altLang="en-US" sz="2400" b="1" dirty="0">
                  <a:solidFill>
                    <a:srgbClr val="0000FF"/>
                  </a:solidFill>
                </a:endParaRPr>
              </a:p>
            </p:txBody>
          </p:sp>
        </p:grpSp>
      </p:grpSp>
      <p:grpSp>
        <p:nvGrpSpPr>
          <p:cNvPr id="18" name="Group 3"/>
          <p:cNvGrpSpPr>
            <a:grpSpLocks noChangeAspect="1"/>
          </p:cNvGrpSpPr>
          <p:nvPr/>
        </p:nvGrpSpPr>
        <p:grpSpPr bwMode="auto">
          <a:xfrm>
            <a:off x="4882029" y="3801684"/>
            <a:ext cx="2660647" cy="2394461"/>
            <a:chOff x="600" y="1688"/>
            <a:chExt cx="2028" cy="1824"/>
          </a:xfrm>
        </p:grpSpPr>
        <p:sp>
          <p:nvSpPr>
            <p:cNvPr id="21" name="Oval 4"/>
            <p:cNvSpPr>
              <a:spLocks noChangeAspect="1" noChangeArrowheads="1"/>
            </p:cNvSpPr>
            <p:nvPr/>
          </p:nvSpPr>
          <p:spPr bwMode="auto">
            <a:xfrm>
              <a:off x="1389" y="321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2" name="Oval 5"/>
            <p:cNvSpPr>
              <a:spLocks noChangeAspect="1" noChangeArrowheads="1"/>
            </p:cNvSpPr>
            <p:nvPr/>
          </p:nvSpPr>
          <p:spPr bwMode="auto">
            <a:xfrm>
              <a:off x="1476" y="3131"/>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3" name="Oval 6"/>
            <p:cNvSpPr>
              <a:spLocks noChangeAspect="1" noChangeArrowheads="1"/>
            </p:cNvSpPr>
            <p:nvPr/>
          </p:nvSpPr>
          <p:spPr bwMode="auto">
            <a:xfrm>
              <a:off x="1527" y="3233"/>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4" name="Oval 7"/>
            <p:cNvSpPr>
              <a:spLocks noChangeAspect="1" noChangeArrowheads="1"/>
            </p:cNvSpPr>
            <p:nvPr/>
          </p:nvSpPr>
          <p:spPr bwMode="auto">
            <a:xfrm>
              <a:off x="1284" y="339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5" name="Oval 8"/>
            <p:cNvSpPr>
              <a:spLocks noChangeAspect="1" noChangeArrowheads="1"/>
            </p:cNvSpPr>
            <p:nvPr/>
          </p:nvSpPr>
          <p:spPr bwMode="auto">
            <a:xfrm>
              <a:off x="1176" y="3080"/>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6" name="Oval 9"/>
            <p:cNvSpPr>
              <a:spLocks noChangeAspect="1" noChangeArrowheads="1"/>
            </p:cNvSpPr>
            <p:nvPr/>
          </p:nvSpPr>
          <p:spPr bwMode="auto">
            <a:xfrm>
              <a:off x="1281" y="315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7" name="Oval 10"/>
            <p:cNvSpPr>
              <a:spLocks noChangeAspect="1" noChangeArrowheads="1"/>
            </p:cNvSpPr>
            <p:nvPr/>
          </p:nvSpPr>
          <p:spPr bwMode="auto">
            <a:xfrm>
              <a:off x="1221" y="329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8" name="Oval 11"/>
            <p:cNvSpPr>
              <a:spLocks noChangeAspect="1" noChangeArrowheads="1"/>
            </p:cNvSpPr>
            <p:nvPr/>
          </p:nvSpPr>
          <p:spPr bwMode="auto">
            <a:xfrm>
              <a:off x="1176" y="3176"/>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29" name="Oval 12"/>
            <p:cNvSpPr>
              <a:spLocks noChangeAspect="1" noChangeArrowheads="1"/>
            </p:cNvSpPr>
            <p:nvPr/>
          </p:nvSpPr>
          <p:spPr bwMode="auto">
            <a:xfrm>
              <a:off x="921" y="3128"/>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0" name="Oval 13"/>
            <p:cNvSpPr>
              <a:spLocks noChangeAspect="1" noChangeArrowheads="1"/>
            </p:cNvSpPr>
            <p:nvPr/>
          </p:nvSpPr>
          <p:spPr bwMode="auto">
            <a:xfrm>
              <a:off x="1062" y="314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1" name="Oval 14"/>
            <p:cNvSpPr>
              <a:spLocks noChangeAspect="1" noChangeArrowheads="1"/>
            </p:cNvSpPr>
            <p:nvPr/>
          </p:nvSpPr>
          <p:spPr bwMode="auto">
            <a:xfrm>
              <a:off x="1047" y="3242"/>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2" name="Oval 15"/>
            <p:cNvSpPr>
              <a:spLocks noChangeAspect="1" noChangeArrowheads="1"/>
            </p:cNvSpPr>
            <p:nvPr/>
          </p:nvSpPr>
          <p:spPr bwMode="auto">
            <a:xfrm>
              <a:off x="984" y="3176"/>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3" name="Oval 16"/>
            <p:cNvSpPr>
              <a:spLocks noChangeAspect="1" noChangeArrowheads="1"/>
            </p:cNvSpPr>
            <p:nvPr/>
          </p:nvSpPr>
          <p:spPr bwMode="auto">
            <a:xfrm>
              <a:off x="792" y="3080"/>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4" name="Oval 17"/>
            <p:cNvSpPr>
              <a:spLocks noChangeAspect="1" noChangeArrowheads="1"/>
            </p:cNvSpPr>
            <p:nvPr/>
          </p:nvSpPr>
          <p:spPr bwMode="auto">
            <a:xfrm>
              <a:off x="894" y="3017"/>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5" name="Oval 18"/>
            <p:cNvSpPr>
              <a:spLocks noChangeAspect="1" noChangeArrowheads="1"/>
            </p:cNvSpPr>
            <p:nvPr/>
          </p:nvSpPr>
          <p:spPr bwMode="auto">
            <a:xfrm>
              <a:off x="888" y="3176"/>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6" name="Oval 19"/>
            <p:cNvSpPr>
              <a:spLocks noChangeAspect="1" noChangeArrowheads="1"/>
            </p:cNvSpPr>
            <p:nvPr/>
          </p:nvSpPr>
          <p:spPr bwMode="auto">
            <a:xfrm>
              <a:off x="792" y="3176"/>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7" name="Oval 20"/>
            <p:cNvSpPr>
              <a:spLocks noChangeAspect="1" noChangeArrowheads="1"/>
            </p:cNvSpPr>
            <p:nvPr/>
          </p:nvSpPr>
          <p:spPr bwMode="auto">
            <a:xfrm>
              <a:off x="600" y="3080"/>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8" name="Oval 21"/>
            <p:cNvSpPr>
              <a:spLocks noChangeAspect="1" noChangeArrowheads="1"/>
            </p:cNvSpPr>
            <p:nvPr/>
          </p:nvSpPr>
          <p:spPr bwMode="auto">
            <a:xfrm>
              <a:off x="696" y="308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39" name="Oval 22"/>
            <p:cNvSpPr>
              <a:spLocks noChangeAspect="1" noChangeArrowheads="1"/>
            </p:cNvSpPr>
            <p:nvPr/>
          </p:nvSpPr>
          <p:spPr bwMode="auto">
            <a:xfrm>
              <a:off x="696" y="3176"/>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0" name="Oval 23"/>
            <p:cNvSpPr>
              <a:spLocks noChangeAspect="1" noChangeArrowheads="1"/>
            </p:cNvSpPr>
            <p:nvPr/>
          </p:nvSpPr>
          <p:spPr bwMode="auto">
            <a:xfrm>
              <a:off x="600" y="3176"/>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1" name="Oval 24"/>
            <p:cNvSpPr>
              <a:spLocks noChangeAspect="1" noChangeArrowheads="1"/>
            </p:cNvSpPr>
            <p:nvPr/>
          </p:nvSpPr>
          <p:spPr bwMode="auto">
            <a:xfrm>
              <a:off x="2385" y="3029"/>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2" name="Oval 25"/>
            <p:cNvSpPr>
              <a:spLocks noChangeAspect="1" noChangeArrowheads="1"/>
            </p:cNvSpPr>
            <p:nvPr/>
          </p:nvSpPr>
          <p:spPr bwMode="auto">
            <a:xfrm>
              <a:off x="2478" y="315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3" name="Oval 26"/>
            <p:cNvSpPr>
              <a:spLocks noChangeAspect="1" noChangeArrowheads="1"/>
            </p:cNvSpPr>
            <p:nvPr/>
          </p:nvSpPr>
          <p:spPr bwMode="auto">
            <a:xfrm>
              <a:off x="2490" y="3245"/>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4" name="Oval 27"/>
            <p:cNvSpPr>
              <a:spLocks noChangeAspect="1" noChangeArrowheads="1"/>
            </p:cNvSpPr>
            <p:nvPr/>
          </p:nvSpPr>
          <p:spPr bwMode="auto">
            <a:xfrm>
              <a:off x="2328" y="3176"/>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5" name="Oval 28"/>
            <p:cNvSpPr>
              <a:spLocks noChangeAspect="1" noChangeArrowheads="1"/>
            </p:cNvSpPr>
            <p:nvPr/>
          </p:nvSpPr>
          <p:spPr bwMode="auto">
            <a:xfrm>
              <a:off x="2136" y="308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6" name="Oval 29"/>
            <p:cNvSpPr>
              <a:spLocks noChangeAspect="1" noChangeArrowheads="1"/>
            </p:cNvSpPr>
            <p:nvPr/>
          </p:nvSpPr>
          <p:spPr bwMode="auto">
            <a:xfrm>
              <a:off x="2304" y="308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 name="Oval 30"/>
            <p:cNvSpPr>
              <a:spLocks noChangeAspect="1" noChangeArrowheads="1"/>
            </p:cNvSpPr>
            <p:nvPr/>
          </p:nvSpPr>
          <p:spPr bwMode="auto">
            <a:xfrm>
              <a:off x="2358" y="3323"/>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 name="Oval 31"/>
            <p:cNvSpPr>
              <a:spLocks noChangeAspect="1" noChangeArrowheads="1"/>
            </p:cNvSpPr>
            <p:nvPr/>
          </p:nvSpPr>
          <p:spPr bwMode="auto">
            <a:xfrm>
              <a:off x="2136" y="3176"/>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 name="Oval 32"/>
            <p:cNvSpPr>
              <a:spLocks noChangeAspect="1" noChangeArrowheads="1"/>
            </p:cNvSpPr>
            <p:nvPr/>
          </p:nvSpPr>
          <p:spPr bwMode="auto">
            <a:xfrm>
              <a:off x="1908" y="3167"/>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 name="Oval 33"/>
            <p:cNvSpPr>
              <a:spLocks noChangeAspect="1" noChangeArrowheads="1"/>
            </p:cNvSpPr>
            <p:nvPr/>
          </p:nvSpPr>
          <p:spPr bwMode="auto">
            <a:xfrm>
              <a:off x="2025" y="3125"/>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 name="Oval 34"/>
            <p:cNvSpPr>
              <a:spLocks noChangeAspect="1" noChangeArrowheads="1"/>
            </p:cNvSpPr>
            <p:nvPr/>
          </p:nvSpPr>
          <p:spPr bwMode="auto">
            <a:xfrm>
              <a:off x="2148" y="3308"/>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 name="Oval 35"/>
            <p:cNvSpPr>
              <a:spLocks noChangeAspect="1" noChangeArrowheads="1"/>
            </p:cNvSpPr>
            <p:nvPr/>
          </p:nvSpPr>
          <p:spPr bwMode="auto">
            <a:xfrm>
              <a:off x="1737" y="3113"/>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 name="Oval 36"/>
            <p:cNvSpPr>
              <a:spLocks noChangeAspect="1" noChangeArrowheads="1"/>
            </p:cNvSpPr>
            <p:nvPr/>
          </p:nvSpPr>
          <p:spPr bwMode="auto">
            <a:xfrm>
              <a:off x="1653" y="322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 name="Oval 37"/>
            <p:cNvSpPr>
              <a:spLocks noChangeAspect="1" noChangeArrowheads="1"/>
            </p:cNvSpPr>
            <p:nvPr/>
          </p:nvSpPr>
          <p:spPr bwMode="auto">
            <a:xfrm>
              <a:off x="1698" y="3347"/>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 name="Oval 38"/>
            <p:cNvSpPr>
              <a:spLocks noChangeAspect="1" noChangeArrowheads="1"/>
            </p:cNvSpPr>
            <p:nvPr/>
          </p:nvSpPr>
          <p:spPr bwMode="auto">
            <a:xfrm>
              <a:off x="1548" y="327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 name="Oval 39"/>
            <p:cNvSpPr>
              <a:spLocks noChangeAspect="1" noChangeArrowheads="1"/>
            </p:cNvSpPr>
            <p:nvPr/>
          </p:nvSpPr>
          <p:spPr bwMode="auto">
            <a:xfrm>
              <a:off x="1398" y="2972"/>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 name="Oval 40"/>
            <p:cNvSpPr>
              <a:spLocks noChangeAspect="1" noChangeArrowheads="1"/>
            </p:cNvSpPr>
            <p:nvPr/>
          </p:nvSpPr>
          <p:spPr bwMode="auto">
            <a:xfrm>
              <a:off x="1464" y="288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 name="Oval 41"/>
            <p:cNvSpPr>
              <a:spLocks noChangeAspect="1" noChangeArrowheads="1"/>
            </p:cNvSpPr>
            <p:nvPr/>
          </p:nvSpPr>
          <p:spPr bwMode="auto">
            <a:xfrm>
              <a:off x="1521" y="3047"/>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 name="Oval 42"/>
            <p:cNvSpPr>
              <a:spLocks noChangeAspect="1" noChangeArrowheads="1"/>
            </p:cNvSpPr>
            <p:nvPr/>
          </p:nvSpPr>
          <p:spPr bwMode="auto">
            <a:xfrm>
              <a:off x="1392" y="308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 name="Oval 43"/>
            <p:cNvSpPr>
              <a:spLocks noChangeAspect="1" noChangeArrowheads="1"/>
            </p:cNvSpPr>
            <p:nvPr/>
          </p:nvSpPr>
          <p:spPr bwMode="auto">
            <a:xfrm>
              <a:off x="1167" y="2909"/>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 name="Oval 44"/>
            <p:cNvSpPr>
              <a:spLocks noChangeAspect="1" noChangeArrowheads="1"/>
            </p:cNvSpPr>
            <p:nvPr/>
          </p:nvSpPr>
          <p:spPr bwMode="auto">
            <a:xfrm>
              <a:off x="1134" y="2885"/>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 name="Oval 45"/>
            <p:cNvSpPr>
              <a:spLocks noChangeAspect="1" noChangeArrowheads="1"/>
            </p:cNvSpPr>
            <p:nvPr/>
          </p:nvSpPr>
          <p:spPr bwMode="auto">
            <a:xfrm>
              <a:off x="1200" y="300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3" name="Oval 46"/>
            <p:cNvSpPr>
              <a:spLocks noChangeAspect="1" noChangeArrowheads="1"/>
            </p:cNvSpPr>
            <p:nvPr/>
          </p:nvSpPr>
          <p:spPr bwMode="auto">
            <a:xfrm>
              <a:off x="1125" y="301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4" name="Oval 47"/>
            <p:cNvSpPr>
              <a:spLocks noChangeAspect="1" noChangeArrowheads="1"/>
            </p:cNvSpPr>
            <p:nvPr/>
          </p:nvSpPr>
          <p:spPr bwMode="auto">
            <a:xfrm>
              <a:off x="984" y="288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5" name="Oval 48"/>
            <p:cNvSpPr>
              <a:spLocks noChangeAspect="1" noChangeArrowheads="1"/>
            </p:cNvSpPr>
            <p:nvPr/>
          </p:nvSpPr>
          <p:spPr bwMode="auto">
            <a:xfrm>
              <a:off x="1149" y="284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6" name="Oval 49"/>
            <p:cNvSpPr>
              <a:spLocks noChangeAspect="1" noChangeArrowheads="1"/>
            </p:cNvSpPr>
            <p:nvPr/>
          </p:nvSpPr>
          <p:spPr bwMode="auto">
            <a:xfrm>
              <a:off x="1080" y="2933"/>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7" name="Oval 50"/>
            <p:cNvSpPr>
              <a:spLocks noChangeAspect="1" noChangeArrowheads="1"/>
            </p:cNvSpPr>
            <p:nvPr/>
          </p:nvSpPr>
          <p:spPr bwMode="auto">
            <a:xfrm>
              <a:off x="978" y="2915"/>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8" name="Oval 51"/>
            <p:cNvSpPr>
              <a:spLocks noChangeAspect="1" noChangeArrowheads="1"/>
            </p:cNvSpPr>
            <p:nvPr/>
          </p:nvSpPr>
          <p:spPr bwMode="auto">
            <a:xfrm>
              <a:off x="792" y="288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9" name="Oval 52"/>
            <p:cNvSpPr>
              <a:spLocks noChangeAspect="1" noChangeArrowheads="1"/>
            </p:cNvSpPr>
            <p:nvPr/>
          </p:nvSpPr>
          <p:spPr bwMode="auto">
            <a:xfrm>
              <a:off x="921" y="2813"/>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0" name="Oval 53"/>
            <p:cNvSpPr>
              <a:spLocks noChangeAspect="1" noChangeArrowheads="1"/>
            </p:cNvSpPr>
            <p:nvPr/>
          </p:nvSpPr>
          <p:spPr bwMode="auto">
            <a:xfrm>
              <a:off x="861" y="294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1" name="Oval 54"/>
            <p:cNvSpPr>
              <a:spLocks noChangeAspect="1" noChangeArrowheads="1"/>
            </p:cNvSpPr>
            <p:nvPr/>
          </p:nvSpPr>
          <p:spPr bwMode="auto">
            <a:xfrm>
              <a:off x="792" y="2984"/>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2" name="Oval 55"/>
            <p:cNvSpPr>
              <a:spLocks noChangeAspect="1" noChangeArrowheads="1"/>
            </p:cNvSpPr>
            <p:nvPr/>
          </p:nvSpPr>
          <p:spPr bwMode="auto">
            <a:xfrm>
              <a:off x="600" y="288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3" name="Oval 56"/>
            <p:cNvSpPr>
              <a:spLocks noChangeAspect="1" noChangeArrowheads="1"/>
            </p:cNvSpPr>
            <p:nvPr/>
          </p:nvSpPr>
          <p:spPr bwMode="auto">
            <a:xfrm>
              <a:off x="696" y="288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4" name="Oval 57"/>
            <p:cNvSpPr>
              <a:spLocks noChangeAspect="1" noChangeArrowheads="1"/>
            </p:cNvSpPr>
            <p:nvPr/>
          </p:nvSpPr>
          <p:spPr bwMode="auto">
            <a:xfrm>
              <a:off x="696" y="2984"/>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5" name="Oval 58"/>
            <p:cNvSpPr>
              <a:spLocks noChangeAspect="1" noChangeArrowheads="1"/>
            </p:cNvSpPr>
            <p:nvPr/>
          </p:nvSpPr>
          <p:spPr bwMode="auto">
            <a:xfrm>
              <a:off x="600" y="2984"/>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6" name="Oval 59"/>
            <p:cNvSpPr>
              <a:spLocks noChangeAspect="1" noChangeArrowheads="1"/>
            </p:cNvSpPr>
            <p:nvPr/>
          </p:nvSpPr>
          <p:spPr bwMode="auto">
            <a:xfrm>
              <a:off x="2331" y="2804"/>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7" name="Oval 60"/>
            <p:cNvSpPr>
              <a:spLocks noChangeAspect="1" noChangeArrowheads="1"/>
            </p:cNvSpPr>
            <p:nvPr/>
          </p:nvSpPr>
          <p:spPr bwMode="auto">
            <a:xfrm>
              <a:off x="2424" y="288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8" name="Oval 61"/>
            <p:cNvSpPr>
              <a:spLocks noChangeAspect="1" noChangeArrowheads="1"/>
            </p:cNvSpPr>
            <p:nvPr/>
          </p:nvSpPr>
          <p:spPr bwMode="auto">
            <a:xfrm>
              <a:off x="2481" y="2996"/>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79" name="Oval 62"/>
            <p:cNvSpPr>
              <a:spLocks noChangeAspect="1" noChangeArrowheads="1"/>
            </p:cNvSpPr>
            <p:nvPr/>
          </p:nvSpPr>
          <p:spPr bwMode="auto">
            <a:xfrm>
              <a:off x="2379" y="2912"/>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0" name="Oval 63"/>
            <p:cNvSpPr>
              <a:spLocks noChangeAspect="1" noChangeArrowheads="1"/>
            </p:cNvSpPr>
            <p:nvPr/>
          </p:nvSpPr>
          <p:spPr bwMode="auto">
            <a:xfrm>
              <a:off x="2136" y="288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1" name="Oval 64"/>
            <p:cNvSpPr>
              <a:spLocks noChangeAspect="1" noChangeArrowheads="1"/>
            </p:cNvSpPr>
            <p:nvPr/>
          </p:nvSpPr>
          <p:spPr bwMode="auto">
            <a:xfrm>
              <a:off x="2226" y="2789"/>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2" name="Oval 65"/>
            <p:cNvSpPr>
              <a:spLocks noChangeAspect="1" noChangeArrowheads="1"/>
            </p:cNvSpPr>
            <p:nvPr/>
          </p:nvSpPr>
          <p:spPr bwMode="auto">
            <a:xfrm>
              <a:off x="2292" y="2912"/>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3" name="Oval 66"/>
            <p:cNvSpPr>
              <a:spLocks noChangeAspect="1" noChangeArrowheads="1"/>
            </p:cNvSpPr>
            <p:nvPr/>
          </p:nvSpPr>
          <p:spPr bwMode="auto">
            <a:xfrm>
              <a:off x="2136" y="2984"/>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4" name="Oval 67"/>
            <p:cNvSpPr>
              <a:spLocks noChangeAspect="1" noChangeArrowheads="1"/>
            </p:cNvSpPr>
            <p:nvPr/>
          </p:nvSpPr>
          <p:spPr bwMode="auto">
            <a:xfrm>
              <a:off x="2025" y="2891"/>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5" name="Oval 68"/>
            <p:cNvSpPr>
              <a:spLocks noChangeAspect="1" noChangeArrowheads="1"/>
            </p:cNvSpPr>
            <p:nvPr/>
          </p:nvSpPr>
          <p:spPr bwMode="auto">
            <a:xfrm>
              <a:off x="2103" y="2864"/>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6" name="Oval 69"/>
            <p:cNvSpPr>
              <a:spLocks noChangeAspect="1" noChangeArrowheads="1"/>
            </p:cNvSpPr>
            <p:nvPr/>
          </p:nvSpPr>
          <p:spPr bwMode="auto">
            <a:xfrm>
              <a:off x="2040" y="2984"/>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7" name="Oval 70"/>
            <p:cNvSpPr>
              <a:spLocks noChangeAspect="1" noChangeArrowheads="1"/>
            </p:cNvSpPr>
            <p:nvPr/>
          </p:nvSpPr>
          <p:spPr bwMode="auto">
            <a:xfrm>
              <a:off x="1950" y="305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8" name="Oval 71"/>
            <p:cNvSpPr>
              <a:spLocks noChangeAspect="1" noChangeArrowheads="1"/>
            </p:cNvSpPr>
            <p:nvPr/>
          </p:nvSpPr>
          <p:spPr bwMode="auto">
            <a:xfrm>
              <a:off x="1776" y="296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89" name="Oval 72"/>
            <p:cNvSpPr>
              <a:spLocks noChangeAspect="1" noChangeArrowheads="1"/>
            </p:cNvSpPr>
            <p:nvPr/>
          </p:nvSpPr>
          <p:spPr bwMode="auto">
            <a:xfrm>
              <a:off x="1848" y="2888"/>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0" name="Oval 73"/>
            <p:cNvSpPr>
              <a:spLocks noChangeAspect="1" noChangeArrowheads="1"/>
            </p:cNvSpPr>
            <p:nvPr/>
          </p:nvSpPr>
          <p:spPr bwMode="auto">
            <a:xfrm>
              <a:off x="1848" y="2984"/>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1" name="Oval 74"/>
            <p:cNvSpPr>
              <a:spLocks noChangeAspect="1" noChangeArrowheads="1"/>
            </p:cNvSpPr>
            <p:nvPr/>
          </p:nvSpPr>
          <p:spPr bwMode="auto">
            <a:xfrm>
              <a:off x="1800" y="328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2" name="Oval 75"/>
            <p:cNvSpPr>
              <a:spLocks noChangeAspect="1" noChangeArrowheads="1"/>
            </p:cNvSpPr>
            <p:nvPr/>
          </p:nvSpPr>
          <p:spPr bwMode="auto">
            <a:xfrm>
              <a:off x="1578" y="2918"/>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3" name="Oval 76"/>
            <p:cNvSpPr>
              <a:spLocks noChangeAspect="1" noChangeArrowheads="1"/>
            </p:cNvSpPr>
            <p:nvPr/>
          </p:nvSpPr>
          <p:spPr bwMode="auto">
            <a:xfrm>
              <a:off x="1656" y="2984"/>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4" name="Oval 77"/>
            <p:cNvSpPr>
              <a:spLocks noChangeAspect="1" noChangeArrowheads="1"/>
            </p:cNvSpPr>
            <p:nvPr/>
          </p:nvSpPr>
          <p:spPr bwMode="auto">
            <a:xfrm>
              <a:off x="1353" y="275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5" name="Oval 78"/>
            <p:cNvSpPr>
              <a:spLocks noChangeAspect="1" noChangeArrowheads="1"/>
            </p:cNvSpPr>
            <p:nvPr/>
          </p:nvSpPr>
          <p:spPr bwMode="auto">
            <a:xfrm>
              <a:off x="1464"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6" name="Oval 79"/>
            <p:cNvSpPr>
              <a:spLocks noChangeAspect="1" noChangeArrowheads="1"/>
            </p:cNvSpPr>
            <p:nvPr/>
          </p:nvSpPr>
          <p:spPr bwMode="auto">
            <a:xfrm>
              <a:off x="1368" y="2861"/>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7" name="Oval 80"/>
            <p:cNvSpPr>
              <a:spLocks noChangeAspect="1" noChangeArrowheads="1"/>
            </p:cNvSpPr>
            <p:nvPr/>
          </p:nvSpPr>
          <p:spPr bwMode="auto">
            <a:xfrm>
              <a:off x="1092" y="2771"/>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8" name="Oval 81"/>
            <p:cNvSpPr>
              <a:spLocks noChangeAspect="1" noChangeArrowheads="1"/>
            </p:cNvSpPr>
            <p:nvPr/>
          </p:nvSpPr>
          <p:spPr bwMode="auto">
            <a:xfrm>
              <a:off x="1179" y="2768"/>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99" name="Oval 82"/>
            <p:cNvSpPr>
              <a:spLocks noChangeAspect="1" noChangeArrowheads="1"/>
            </p:cNvSpPr>
            <p:nvPr/>
          </p:nvSpPr>
          <p:spPr bwMode="auto">
            <a:xfrm>
              <a:off x="1272"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0" name="Oval 83"/>
            <p:cNvSpPr>
              <a:spLocks noChangeAspect="1" noChangeArrowheads="1"/>
            </p:cNvSpPr>
            <p:nvPr/>
          </p:nvSpPr>
          <p:spPr bwMode="auto">
            <a:xfrm>
              <a:off x="1200" y="2681"/>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1" name="Oval 84"/>
            <p:cNvSpPr>
              <a:spLocks noChangeAspect="1" noChangeArrowheads="1"/>
            </p:cNvSpPr>
            <p:nvPr/>
          </p:nvSpPr>
          <p:spPr bwMode="auto">
            <a:xfrm>
              <a:off x="984" y="269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2" name="Oval 85"/>
            <p:cNvSpPr>
              <a:spLocks noChangeAspect="1" noChangeArrowheads="1"/>
            </p:cNvSpPr>
            <p:nvPr/>
          </p:nvSpPr>
          <p:spPr bwMode="auto">
            <a:xfrm>
              <a:off x="1080" y="269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3" name="Oval 86"/>
            <p:cNvSpPr>
              <a:spLocks noChangeAspect="1" noChangeArrowheads="1"/>
            </p:cNvSpPr>
            <p:nvPr/>
          </p:nvSpPr>
          <p:spPr bwMode="auto">
            <a:xfrm>
              <a:off x="1080"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4" name="Oval 87"/>
            <p:cNvSpPr>
              <a:spLocks noChangeAspect="1" noChangeArrowheads="1"/>
            </p:cNvSpPr>
            <p:nvPr/>
          </p:nvSpPr>
          <p:spPr bwMode="auto">
            <a:xfrm>
              <a:off x="948" y="271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5" name="Oval 88"/>
            <p:cNvSpPr>
              <a:spLocks noChangeAspect="1" noChangeArrowheads="1"/>
            </p:cNvSpPr>
            <p:nvPr/>
          </p:nvSpPr>
          <p:spPr bwMode="auto">
            <a:xfrm>
              <a:off x="726" y="2678"/>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6" name="Oval 89"/>
            <p:cNvSpPr>
              <a:spLocks noChangeAspect="1" noChangeArrowheads="1"/>
            </p:cNvSpPr>
            <p:nvPr/>
          </p:nvSpPr>
          <p:spPr bwMode="auto">
            <a:xfrm>
              <a:off x="888" y="2615"/>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7" name="Oval 90"/>
            <p:cNvSpPr>
              <a:spLocks noChangeAspect="1" noChangeArrowheads="1"/>
            </p:cNvSpPr>
            <p:nvPr/>
          </p:nvSpPr>
          <p:spPr bwMode="auto">
            <a:xfrm>
              <a:off x="825" y="2729"/>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8" name="Oval 91"/>
            <p:cNvSpPr>
              <a:spLocks noChangeAspect="1" noChangeArrowheads="1"/>
            </p:cNvSpPr>
            <p:nvPr/>
          </p:nvSpPr>
          <p:spPr bwMode="auto">
            <a:xfrm>
              <a:off x="792" y="2792"/>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09" name="Oval 92"/>
            <p:cNvSpPr>
              <a:spLocks noChangeAspect="1" noChangeArrowheads="1"/>
            </p:cNvSpPr>
            <p:nvPr/>
          </p:nvSpPr>
          <p:spPr bwMode="auto">
            <a:xfrm>
              <a:off x="600" y="269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0" name="Oval 93"/>
            <p:cNvSpPr>
              <a:spLocks noChangeAspect="1" noChangeArrowheads="1"/>
            </p:cNvSpPr>
            <p:nvPr/>
          </p:nvSpPr>
          <p:spPr bwMode="auto">
            <a:xfrm>
              <a:off x="696" y="269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1" name="Oval 94"/>
            <p:cNvSpPr>
              <a:spLocks noChangeAspect="1" noChangeArrowheads="1"/>
            </p:cNvSpPr>
            <p:nvPr/>
          </p:nvSpPr>
          <p:spPr bwMode="auto">
            <a:xfrm>
              <a:off x="696"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2" name="Oval 95"/>
            <p:cNvSpPr>
              <a:spLocks noChangeAspect="1" noChangeArrowheads="1"/>
            </p:cNvSpPr>
            <p:nvPr/>
          </p:nvSpPr>
          <p:spPr bwMode="auto">
            <a:xfrm>
              <a:off x="600" y="2792"/>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3" name="Oval 96"/>
            <p:cNvSpPr>
              <a:spLocks noChangeAspect="1" noChangeArrowheads="1"/>
            </p:cNvSpPr>
            <p:nvPr/>
          </p:nvSpPr>
          <p:spPr bwMode="auto">
            <a:xfrm>
              <a:off x="2328" y="269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4" name="Oval 97"/>
            <p:cNvSpPr>
              <a:spLocks noChangeAspect="1" noChangeArrowheads="1"/>
            </p:cNvSpPr>
            <p:nvPr/>
          </p:nvSpPr>
          <p:spPr bwMode="auto">
            <a:xfrm>
              <a:off x="2424" y="269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5" name="Oval 98"/>
            <p:cNvSpPr>
              <a:spLocks noChangeAspect="1" noChangeArrowheads="1"/>
            </p:cNvSpPr>
            <p:nvPr/>
          </p:nvSpPr>
          <p:spPr bwMode="auto">
            <a:xfrm>
              <a:off x="2532" y="2813"/>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6" name="Oval 99"/>
            <p:cNvSpPr>
              <a:spLocks noChangeAspect="1" noChangeArrowheads="1"/>
            </p:cNvSpPr>
            <p:nvPr/>
          </p:nvSpPr>
          <p:spPr bwMode="auto">
            <a:xfrm>
              <a:off x="2388"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7" name="Oval 100"/>
            <p:cNvSpPr>
              <a:spLocks noChangeAspect="1" noChangeArrowheads="1"/>
            </p:cNvSpPr>
            <p:nvPr/>
          </p:nvSpPr>
          <p:spPr bwMode="auto">
            <a:xfrm>
              <a:off x="2187" y="265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8" name="Oval 101"/>
            <p:cNvSpPr>
              <a:spLocks noChangeAspect="1" noChangeArrowheads="1"/>
            </p:cNvSpPr>
            <p:nvPr/>
          </p:nvSpPr>
          <p:spPr bwMode="auto">
            <a:xfrm>
              <a:off x="2286" y="2621"/>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19" name="Oval 102"/>
            <p:cNvSpPr>
              <a:spLocks noChangeAspect="1" noChangeArrowheads="1"/>
            </p:cNvSpPr>
            <p:nvPr/>
          </p:nvSpPr>
          <p:spPr bwMode="auto">
            <a:xfrm>
              <a:off x="2229" y="2873"/>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0" name="Oval 103"/>
            <p:cNvSpPr>
              <a:spLocks noChangeAspect="1" noChangeArrowheads="1"/>
            </p:cNvSpPr>
            <p:nvPr/>
          </p:nvSpPr>
          <p:spPr bwMode="auto">
            <a:xfrm>
              <a:off x="2136" y="279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1" name="Oval 104"/>
            <p:cNvSpPr>
              <a:spLocks noChangeAspect="1" noChangeArrowheads="1"/>
            </p:cNvSpPr>
            <p:nvPr/>
          </p:nvSpPr>
          <p:spPr bwMode="auto">
            <a:xfrm>
              <a:off x="1947" y="2639"/>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2" name="Oval 105"/>
            <p:cNvSpPr>
              <a:spLocks noChangeAspect="1" noChangeArrowheads="1"/>
            </p:cNvSpPr>
            <p:nvPr/>
          </p:nvSpPr>
          <p:spPr bwMode="auto">
            <a:xfrm>
              <a:off x="2112" y="263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3" name="Oval 106"/>
            <p:cNvSpPr>
              <a:spLocks noChangeAspect="1" noChangeArrowheads="1"/>
            </p:cNvSpPr>
            <p:nvPr/>
          </p:nvSpPr>
          <p:spPr bwMode="auto">
            <a:xfrm>
              <a:off x="2043" y="2735"/>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4" name="Oval 107"/>
            <p:cNvSpPr>
              <a:spLocks noChangeAspect="1" noChangeArrowheads="1"/>
            </p:cNvSpPr>
            <p:nvPr/>
          </p:nvSpPr>
          <p:spPr bwMode="auto">
            <a:xfrm>
              <a:off x="1941" y="2720"/>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5" name="Oval 108"/>
            <p:cNvSpPr>
              <a:spLocks noChangeAspect="1" noChangeArrowheads="1"/>
            </p:cNvSpPr>
            <p:nvPr/>
          </p:nvSpPr>
          <p:spPr bwMode="auto">
            <a:xfrm>
              <a:off x="1752" y="2675"/>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6" name="Oval 109"/>
            <p:cNvSpPr>
              <a:spLocks noChangeAspect="1" noChangeArrowheads="1"/>
            </p:cNvSpPr>
            <p:nvPr/>
          </p:nvSpPr>
          <p:spPr bwMode="auto">
            <a:xfrm>
              <a:off x="1848" y="2759"/>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7" name="Oval 110"/>
            <p:cNvSpPr>
              <a:spLocks noChangeAspect="1" noChangeArrowheads="1"/>
            </p:cNvSpPr>
            <p:nvPr/>
          </p:nvSpPr>
          <p:spPr bwMode="auto">
            <a:xfrm>
              <a:off x="1923" y="2801"/>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8" name="Oval 111"/>
            <p:cNvSpPr>
              <a:spLocks noChangeAspect="1" noChangeArrowheads="1"/>
            </p:cNvSpPr>
            <p:nvPr/>
          </p:nvSpPr>
          <p:spPr bwMode="auto">
            <a:xfrm>
              <a:off x="1728" y="2837"/>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29" name="Oval 112"/>
            <p:cNvSpPr>
              <a:spLocks noChangeAspect="1" noChangeArrowheads="1"/>
            </p:cNvSpPr>
            <p:nvPr/>
          </p:nvSpPr>
          <p:spPr bwMode="auto">
            <a:xfrm>
              <a:off x="1560" y="2696"/>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0" name="Oval 113"/>
            <p:cNvSpPr>
              <a:spLocks noChangeAspect="1" noChangeArrowheads="1"/>
            </p:cNvSpPr>
            <p:nvPr/>
          </p:nvSpPr>
          <p:spPr bwMode="auto">
            <a:xfrm>
              <a:off x="1650" y="2750"/>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1" name="Oval 114"/>
            <p:cNvSpPr>
              <a:spLocks noChangeAspect="1" noChangeArrowheads="1"/>
            </p:cNvSpPr>
            <p:nvPr/>
          </p:nvSpPr>
          <p:spPr bwMode="auto">
            <a:xfrm>
              <a:off x="1782" y="2765"/>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2" name="Oval 115"/>
            <p:cNvSpPr>
              <a:spLocks noChangeAspect="1" noChangeArrowheads="1"/>
            </p:cNvSpPr>
            <p:nvPr/>
          </p:nvSpPr>
          <p:spPr bwMode="auto">
            <a:xfrm>
              <a:off x="1464" y="2423"/>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3" name="Oval 116"/>
            <p:cNvSpPr>
              <a:spLocks noChangeAspect="1" noChangeArrowheads="1"/>
            </p:cNvSpPr>
            <p:nvPr/>
          </p:nvSpPr>
          <p:spPr bwMode="auto">
            <a:xfrm>
              <a:off x="1473" y="2672"/>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4" name="Oval 117"/>
            <p:cNvSpPr>
              <a:spLocks noChangeAspect="1" noChangeArrowheads="1"/>
            </p:cNvSpPr>
            <p:nvPr/>
          </p:nvSpPr>
          <p:spPr bwMode="auto">
            <a:xfrm>
              <a:off x="1176"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5" name="Oval 118"/>
            <p:cNvSpPr>
              <a:spLocks noChangeAspect="1" noChangeArrowheads="1"/>
            </p:cNvSpPr>
            <p:nvPr/>
          </p:nvSpPr>
          <p:spPr bwMode="auto">
            <a:xfrm>
              <a:off x="1275" y="265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6" name="Oval 119"/>
            <p:cNvSpPr>
              <a:spLocks noChangeAspect="1" noChangeArrowheads="1"/>
            </p:cNvSpPr>
            <p:nvPr/>
          </p:nvSpPr>
          <p:spPr bwMode="auto">
            <a:xfrm>
              <a:off x="1182" y="2624"/>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7" name="Oval 120"/>
            <p:cNvSpPr>
              <a:spLocks noChangeAspect="1" noChangeArrowheads="1"/>
            </p:cNvSpPr>
            <p:nvPr/>
          </p:nvSpPr>
          <p:spPr bwMode="auto">
            <a:xfrm>
              <a:off x="984"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8" name="Oval 121"/>
            <p:cNvSpPr>
              <a:spLocks noChangeAspect="1" noChangeArrowheads="1"/>
            </p:cNvSpPr>
            <p:nvPr/>
          </p:nvSpPr>
          <p:spPr bwMode="auto">
            <a:xfrm>
              <a:off x="1050" y="2462"/>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39" name="Oval 122"/>
            <p:cNvSpPr>
              <a:spLocks noChangeAspect="1" noChangeArrowheads="1"/>
            </p:cNvSpPr>
            <p:nvPr/>
          </p:nvSpPr>
          <p:spPr bwMode="auto">
            <a:xfrm>
              <a:off x="1080" y="2600"/>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0" name="Oval 123"/>
            <p:cNvSpPr>
              <a:spLocks noChangeAspect="1" noChangeArrowheads="1"/>
            </p:cNvSpPr>
            <p:nvPr/>
          </p:nvSpPr>
          <p:spPr bwMode="auto">
            <a:xfrm>
              <a:off x="984"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1" name="Oval 124"/>
            <p:cNvSpPr>
              <a:spLocks noChangeAspect="1" noChangeArrowheads="1"/>
            </p:cNvSpPr>
            <p:nvPr/>
          </p:nvSpPr>
          <p:spPr bwMode="auto">
            <a:xfrm>
              <a:off x="792"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2" name="Oval 125"/>
            <p:cNvSpPr>
              <a:spLocks noChangeAspect="1" noChangeArrowheads="1"/>
            </p:cNvSpPr>
            <p:nvPr/>
          </p:nvSpPr>
          <p:spPr bwMode="auto">
            <a:xfrm>
              <a:off x="888" y="250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3" name="Oval 126"/>
            <p:cNvSpPr>
              <a:spLocks noChangeAspect="1" noChangeArrowheads="1"/>
            </p:cNvSpPr>
            <p:nvPr/>
          </p:nvSpPr>
          <p:spPr bwMode="auto">
            <a:xfrm>
              <a:off x="840" y="2543"/>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4" name="Oval 127"/>
            <p:cNvSpPr>
              <a:spLocks noChangeAspect="1" noChangeArrowheads="1"/>
            </p:cNvSpPr>
            <p:nvPr/>
          </p:nvSpPr>
          <p:spPr bwMode="auto">
            <a:xfrm>
              <a:off x="792"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5" name="Oval 128"/>
            <p:cNvSpPr>
              <a:spLocks noChangeAspect="1" noChangeArrowheads="1"/>
            </p:cNvSpPr>
            <p:nvPr/>
          </p:nvSpPr>
          <p:spPr bwMode="auto">
            <a:xfrm>
              <a:off x="600"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6" name="Oval 129"/>
            <p:cNvSpPr>
              <a:spLocks noChangeAspect="1" noChangeArrowheads="1"/>
            </p:cNvSpPr>
            <p:nvPr/>
          </p:nvSpPr>
          <p:spPr bwMode="auto">
            <a:xfrm>
              <a:off x="696" y="250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7" name="Oval 130"/>
            <p:cNvSpPr>
              <a:spLocks noChangeAspect="1" noChangeArrowheads="1"/>
            </p:cNvSpPr>
            <p:nvPr/>
          </p:nvSpPr>
          <p:spPr bwMode="auto">
            <a:xfrm>
              <a:off x="696" y="2600"/>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8" name="Oval 131"/>
            <p:cNvSpPr>
              <a:spLocks noChangeAspect="1" noChangeArrowheads="1"/>
            </p:cNvSpPr>
            <p:nvPr/>
          </p:nvSpPr>
          <p:spPr bwMode="auto">
            <a:xfrm>
              <a:off x="600"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49" name="Oval 132"/>
            <p:cNvSpPr>
              <a:spLocks noChangeAspect="1" noChangeArrowheads="1"/>
            </p:cNvSpPr>
            <p:nvPr/>
          </p:nvSpPr>
          <p:spPr bwMode="auto">
            <a:xfrm>
              <a:off x="2328" y="250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0" name="Oval 133"/>
            <p:cNvSpPr>
              <a:spLocks noChangeAspect="1" noChangeArrowheads="1"/>
            </p:cNvSpPr>
            <p:nvPr/>
          </p:nvSpPr>
          <p:spPr bwMode="auto">
            <a:xfrm>
              <a:off x="2424"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1" name="Oval 134"/>
            <p:cNvSpPr>
              <a:spLocks noChangeAspect="1" noChangeArrowheads="1"/>
            </p:cNvSpPr>
            <p:nvPr/>
          </p:nvSpPr>
          <p:spPr bwMode="auto">
            <a:xfrm>
              <a:off x="2424"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2" name="Oval 135"/>
            <p:cNvSpPr>
              <a:spLocks noChangeAspect="1" noChangeArrowheads="1"/>
            </p:cNvSpPr>
            <p:nvPr/>
          </p:nvSpPr>
          <p:spPr bwMode="auto">
            <a:xfrm>
              <a:off x="2328" y="2600"/>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3" name="Oval 136"/>
            <p:cNvSpPr>
              <a:spLocks noChangeAspect="1" noChangeArrowheads="1"/>
            </p:cNvSpPr>
            <p:nvPr/>
          </p:nvSpPr>
          <p:spPr bwMode="auto">
            <a:xfrm>
              <a:off x="2136" y="250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4" name="Oval 137"/>
            <p:cNvSpPr>
              <a:spLocks noChangeAspect="1" noChangeArrowheads="1"/>
            </p:cNvSpPr>
            <p:nvPr/>
          </p:nvSpPr>
          <p:spPr bwMode="auto">
            <a:xfrm>
              <a:off x="2199" y="2435"/>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5" name="Oval 138"/>
            <p:cNvSpPr>
              <a:spLocks noChangeAspect="1" noChangeArrowheads="1"/>
            </p:cNvSpPr>
            <p:nvPr/>
          </p:nvSpPr>
          <p:spPr bwMode="auto">
            <a:xfrm>
              <a:off x="2232"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6" name="Oval 139"/>
            <p:cNvSpPr>
              <a:spLocks noChangeAspect="1" noChangeArrowheads="1"/>
            </p:cNvSpPr>
            <p:nvPr/>
          </p:nvSpPr>
          <p:spPr bwMode="auto">
            <a:xfrm>
              <a:off x="2100" y="253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7" name="Oval 140"/>
            <p:cNvSpPr>
              <a:spLocks noChangeAspect="1" noChangeArrowheads="1"/>
            </p:cNvSpPr>
            <p:nvPr/>
          </p:nvSpPr>
          <p:spPr bwMode="auto">
            <a:xfrm>
              <a:off x="1944"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8" name="Oval 141"/>
            <p:cNvSpPr>
              <a:spLocks noChangeAspect="1" noChangeArrowheads="1"/>
            </p:cNvSpPr>
            <p:nvPr/>
          </p:nvSpPr>
          <p:spPr bwMode="auto">
            <a:xfrm>
              <a:off x="2040" y="2504"/>
              <a:ext cx="96"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59" name="Oval 142"/>
            <p:cNvSpPr>
              <a:spLocks noChangeAspect="1" noChangeArrowheads="1"/>
            </p:cNvSpPr>
            <p:nvPr/>
          </p:nvSpPr>
          <p:spPr bwMode="auto">
            <a:xfrm>
              <a:off x="2040" y="2600"/>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0" name="Oval 143"/>
            <p:cNvSpPr>
              <a:spLocks noChangeAspect="1" noChangeArrowheads="1"/>
            </p:cNvSpPr>
            <p:nvPr/>
          </p:nvSpPr>
          <p:spPr bwMode="auto">
            <a:xfrm>
              <a:off x="1986" y="2522"/>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1" name="Oval 144"/>
            <p:cNvSpPr>
              <a:spLocks noChangeAspect="1" noChangeArrowheads="1"/>
            </p:cNvSpPr>
            <p:nvPr/>
          </p:nvSpPr>
          <p:spPr bwMode="auto">
            <a:xfrm>
              <a:off x="1533" y="251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2" name="Oval 145"/>
            <p:cNvSpPr>
              <a:spLocks noChangeAspect="1" noChangeArrowheads="1"/>
            </p:cNvSpPr>
            <p:nvPr/>
          </p:nvSpPr>
          <p:spPr bwMode="auto">
            <a:xfrm>
              <a:off x="1848" y="2504"/>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3" name="Oval 146"/>
            <p:cNvSpPr>
              <a:spLocks noChangeAspect="1" noChangeArrowheads="1"/>
            </p:cNvSpPr>
            <p:nvPr/>
          </p:nvSpPr>
          <p:spPr bwMode="auto">
            <a:xfrm>
              <a:off x="1878" y="2621"/>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4" name="Oval 147"/>
            <p:cNvSpPr>
              <a:spLocks noChangeAspect="1" noChangeArrowheads="1"/>
            </p:cNvSpPr>
            <p:nvPr/>
          </p:nvSpPr>
          <p:spPr bwMode="auto">
            <a:xfrm>
              <a:off x="1656" y="2507"/>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5" name="Oval 148"/>
            <p:cNvSpPr>
              <a:spLocks noChangeAspect="1" noChangeArrowheads="1"/>
            </p:cNvSpPr>
            <p:nvPr/>
          </p:nvSpPr>
          <p:spPr bwMode="auto">
            <a:xfrm>
              <a:off x="1584" y="2435"/>
              <a:ext cx="98"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6" name="Oval 149"/>
            <p:cNvSpPr>
              <a:spLocks noChangeAspect="1" noChangeArrowheads="1"/>
            </p:cNvSpPr>
            <p:nvPr/>
          </p:nvSpPr>
          <p:spPr bwMode="auto">
            <a:xfrm>
              <a:off x="1683" y="2171"/>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67" name="Oval 150"/>
            <p:cNvSpPr>
              <a:spLocks noChangeAspect="1" noChangeArrowheads="1"/>
            </p:cNvSpPr>
            <p:nvPr/>
          </p:nvSpPr>
          <p:spPr bwMode="auto">
            <a:xfrm>
              <a:off x="1770" y="2477"/>
              <a:ext cx="96" cy="9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8" name="Oval 151"/>
            <p:cNvSpPr>
              <a:spLocks noChangeAspect="1" noChangeArrowheads="1"/>
            </p:cNvSpPr>
            <p:nvPr/>
          </p:nvSpPr>
          <p:spPr bwMode="auto">
            <a:xfrm>
              <a:off x="1737" y="2576"/>
              <a:ext cx="98" cy="9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69" name="Oval 152"/>
            <p:cNvSpPr>
              <a:spLocks noChangeAspect="1" noChangeArrowheads="1"/>
            </p:cNvSpPr>
            <p:nvPr/>
          </p:nvSpPr>
          <p:spPr bwMode="auto">
            <a:xfrm>
              <a:off x="2424"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0" name="Oval 153"/>
            <p:cNvSpPr>
              <a:spLocks noChangeAspect="1" noChangeArrowheads="1"/>
            </p:cNvSpPr>
            <p:nvPr/>
          </p:nvSpPr>
          <p:spPr bwMode="auto">
            <a:xfrm>
              <a:off x="2328" y="2408"/>
              <a:ext cx="98"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1" name="Oval 154"/>
            <p:cNvSpPr>
              <a:spLocks noChangeAspect="1" noChangeArrowheads="1"/>
            </p:cNvSpPr>
            <p:nvPr/>
          </p:nvSpPr>
          <p:spPr bwMode="auto">
            <a:xfrm>
              <a:off x="2232"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2" name="Oval 155"/>
            <p:cNvSpPr>
              <a:spLocks noChangeAspect="1" noChangeArrowheads="1"/>
            </p:cNvSpPr>
            <p:nvPr/>
          </p:nvSpPr>
          <p:spPr bwMode="auto">
            <a:xfrm>
              <a:off x="2076" y="2183"/>
              <a:ext cx="96" cy="9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73" name="Oval 156"/>
            <p:cNvSpPr>
              <a:spLocks noChangeAspect="1" noChangeArrowheads="1"/>
            </p:cNvSpPr>
            <p:nvPr/>
          </p:nvSpPr>
          <p:spPr bwMode="auto">
            <a:xfrm>
              <a:off x="2040"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4" name="Oval 157"/>
            <p:cNvSpPr>
              <a:spLocks noChangeAspect="1" noChangeArrowheads="1"/>
            </p:cNvSpPr>
            <p:nvPr/>
          </p:nvSpPr>
          <p:spPr bwMode="auto">
            <a:xfrm>
              <a:off x="1944"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5" name="Oval 158"/>
            <p:cNvSpPr>
              <a:spLocks noChangeAspect="1" noChangeArrowheads="1"/>
            </p:cNvSpPr>
            <p:nvPr/>
          </p:nvSpPr>
          <p:spPr bwMode="auto">
            <a:xfrm>
              <a:off x="1848" y="2408"/>
              <a:ext cx="98"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6" name="Oval 159"/>
            <p:cNvSpPr>
              <a:spLocks noChangeAspect="1" noChangeArrowheads="1"/>
            </p:cNvSpPr>
            <p:nvPr/>
          </p:nvSpPr>
          <p:spPr bwMode="auto">
            <a:xfrm>
              <a:off x="1752"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77" name="Oval 160"/>
            <p:cNvSpPr>
              <a:spLocks noChangeAspect="1" noChangeArrowheads="1"/>
            </p:cNvSpPr>
            <p:nvPr/>
          </p:nvSpPr>
          <p:spPr bwMode="auto">
            <a:xfrm>
              <a:off x="1728" y="2093"/>
              <a:ext cx="98"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78" name="Oval 161"/>
            <p:cNvSpPr>
              <a:spLocks noChangeAspect="1" noChangeArrowheads="1"/>
            </p:cNvSpPr>
            <p:nvPr/>
          </p:nvSpPr>
          <p:spPr bwMode="auto">
            <a:xfrm>
              <a:off x="1584" y="2162"/>
              <a:ext cx="98" cy="9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79" name="Oval 162"/>
            <p:cNvSpPr>
              <a:spLocks noChangeAspect="1" noChangeArrowheads="1"/>
            </p:cNvSpPr>
            <p:nvPr/>
          </p:nvSpPr>
          <p:spPr bwMode="auto">
            <a:xfrm>
              <a:off x="1377" y="2222"/>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80" name="Oval 163"/>
            <p:cNvSpPr>
              <a:spLocks noChangeAspect="1" noChangeArrowheads="1"/>
            </p:cNvSpPr>
            <p:nvPr/>
          </p:nvSpPr>
          <p:spPr bwMode="auto">
            <a:xfrm>
              <a:off x="1368"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1" name="Oval 164"/>
            <p:cNvSpPr>
              <a:spLocks noChangeAspect="1" noChangeArrowheads="1"/>
            </p:cNvSpPr>
            <p:nvPr/>
          </p:nvSpPr>
          <p:spPr bwMode="auto">
            <a:xfrm>
              <a:off x="1440" y="2579"/>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2" name="Oval 165"/>
            <p:cNvSpPr>
              <a:spLocks noChangeAspect="1" noChangeArrowheads="1"/>
            </p:cNvSpPr>
            <p:nvPr/>
          </p:nvSpPr>
          <p:spPr bwMode="auto">
            <a:xfrm>
              <a:off x="1110" y="2507"/>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3" name="Oval 166"/>
            <p:cNvSpPr>
              <a:spLocks noChangeAspect="1" noChangeArrowheads="1"/>
            </p:cNvSpPr>
            <p:nvPr/>
          </p:nvSpPr>
          <p:spPr bwMode="auto">
            <a:xfrm>
              <a:off x="1044" y="2297"/>
              <a:ext cx="96" cy="9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184" name="Oval 167"/>
            <p:cNvSpPr>
              <a:spLocks noChangeAspect="1" noChangeArrowheads="1"/>
            </p:cNvSpPr>
            <p:nvPr/>
          </p:nvSpPr>
          <p:spPr bwMode="auto">
            <a:xfrm>
              <a:off x="984"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5" name="Oval 168"/>
            <p:cNvSpPr>
              <a:spLocks noChangeAspect="1" noChangeArrowheads="1"/>
            </p:cNvSpPr>
            <p:nvPr/>
          </p:nvSpPr>
          <p:spPr bwMode="auto">
            <a:xfrm>
              <a:off x="888" y="2408"/>
              <a:ext cx="98"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6" name="Oval 169"/>
            <p:cNvSpPr>
              <a:spLocks noChangeAspect="1" noChangeArrowheads="1"/>
            </p:cNvSpPr>
            <p:nvPr/>
          </p:nvSpPr>
          <p:spPr bwMode="auto">
            <a:xfrm>
              <a:off x="792"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7" name="Oval 170"/>
            <p:cNvSpPr>
              <a:spLocks noChangeAspect="1" noChangeArrowheads="1"/>
            </p:cNvSpPr>
            <p:nvPr/>
          </p:nvSpPr>
          <p:spPr bwMode="auto">
            <a:xfrm>
              <a:off x="696" y="2408"/>
              <a:ext cx="98"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8" name="Oval 171"/>
            <p:cNvSpPr>
              <a:spLocks noChangeAspect="1" noChangeArrowheads="1"/>
            </p:cNvSpPr>
            <p:nvPr/>
          </p:nvSpPr>
          <p:spPr bwMode="auto">
            <a:xfrm>
              <a:off x="600" y="2408"/>
              <a:ext cx="96" cy="96"/>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89" name="Oval 172"/>
            <p:cNvSpPr>
              <a:spLocks noChangeAspect="1" noChangeArrowheads="1"/>
            </p:cNvSpPr>
            <p:nvPr/>
          </p:nvSpPr>
          <p:spPr bwMode="auto">
            <a:xfrm>
              <a:off x="600" y="1688"/>
              <a:ext cx="96" cy="96"/>
            </a:xfrm>
            <a:prstGeom prst="ellipse">
              <a:avLst/>
            </a:prstGeom>
            <a:gradFill rotWithShape="0">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190" name="Line 173"/>
            <p:cNvSpPr>
              <a:spLocks noChangeAspect="1" noChangeShapeType="1"/>
            </p:cNvSpPr>
            <p:nvPr/>
          </p:nvSpPr>
          <p:spPr bwMode="auto">
            <a:xfrm>
              <a:off x="696" y="1784"/>
              <a:ext cx="864" cy="100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1" name="Line 174"/>
            <p:cNvSpPr>
              <a:spLocks noChangeAspect="1" noChangeShapeType="1"/>
            </p:cNvSpPr>
            <p:nvPr/>
          </p:nvSpPr>
          <p:spPr bwMode="auto">
            <a:xfrm>
              <a:off x="1560" y="2792"/>
              <a:ext cx="96" cy="28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2" name="Line 175"/>
            <p:cNvSpPr>
              <a:spLocks noChangeAspect="1" noChangeShapeType="1"/>
            </p:cNvSpPr>
            <p:nvPr/>
          </p:nvSpPr>
          <p:spPr bwMode="auto">
            <a:xfrm>
              <a:off x="1656" y="3080"/>
              <a:ext cx="480" cy="28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3" name="Line 176"/>
            <p:cNvSpPr>
              <a:spLocks noChangeAspect="1" noChangeShapeType="1"/>
            </p:cNvSpPr>
            <p:nvPr/>
          </p:nvSpPr>
          <p:spPr bwMode="auto">
            <a:xfrm flipH="1">
              <a:off x="1266" y="2528"/>
              <a:ext cx="63" cy="18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4" name="Line 177"/>
            <p:cNvSpPr>
              <a:spLocks noChangeAspect="1" noChangeShapeType="1"/>
            </p:cNvSpPr>
            <p:nvPr/>
          </p:nvSpPr>
          <p:spPr bwMode="auto">
            <a:xfrm>
              <a:off x="1338" y="2534"/>
              <a:ext cx="264" cy="11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5" name="Line 178"/>
            <p:cNvSpPr>
              <a:spLocks noChangeAspect="1" noChangeShapeType="1"/>
            </p:cNvSpPr>
            <p:nvPr/>
          </p:nvSpPr>
          <p:spPr bwMode="auto">
            <a:xfrm>
              <a:off x="1413" y="2624"/>
              <a:ext cx="57" cy="21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6" name="Line 179"/>
            <p:cNvSpPr>
              <a:spLocks noChangeAspect="1" noChangeShapeType="1"/>
            </p:cNvSpPr>
            <p:nvPr/>
          </p:nvSpPr>
          <p:spPr bwMode="auto">
            <a:xfrm>
              <a:off x="1509" y="2732"/>
              <a:ext cx="207" cy="15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7" name="Line 180"/>
            <p:cNvSpPr>
              <a:spLocks noChangeAspect="1" noChangeShapeType="1"/>
            </p:cNvSpPr>
            <p:nvPr/>
          </p:nvSpPr>
          <p:spPr bwMode="auto">
            <a:xfrm>
              <a:off x="1713" y="2891"/>
              <a:ext cx="279" cy="4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8" name="Line 181"/>
            <p:cNvSpPr>
              <a:spLocks noChangeAspect="1" noChangeShapeType="1"/>
            </p:cNvSpPr>
            <p:nvPr/>
          </p:nvSpPr>
          <p:spPr bwMode="auto">
            <a:xfrm>
              <a:off x="1560" y="2807"/>
              <a:ext cx="249" cy="18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199" name="Line 182"/>
            <p:cNvSpPr>
              <a:spLocks noChangeAspect="1" noChangeShapeType="1"/>
            </p:cNvSpPr>
            <p:nvPr/>
          </p:nvSpPr>
          <p:spPr bwMode="auto">
            <a:xfrm>
              <a:off x="1812" y="2996"/>
              <a:ext cx="96" cy="15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0" name="Line 183"/>
            <p:cNvSpPr>
              <a:spLocks noChangeAspect="1" noChangeShapeType="1"/>
            </p:cNvSpPr>
            <p:nvPr/>
          </p:nvSpPr>
          <p:spPr bwMode="auto">
            <a:xfrm>
              <a:off x="1602" y="2942"/>
              <a:ext cx="63" cy="19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1" name="Line 184"/>
            <p:cNvSpPr>
              <a:spLocks noChangeAspect="1" noChangeShapeType="1"/>
            </p:cNvSpPr>
            <p:nvPr/>
          </p:nvSpPr>
          <p:spPr bwMode="auto">
            <a:xfrm flipH="1">
              <a:off x="1482" y="3137"/>
              <a:ext cx="183" cy="23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2" name="Line 185"/>
            <p:cNvSpPr>
              <a:spLocks noChangeAspect="1" noChangeShapeType="1"/>
            </p:cNvSpPr>
            <p:nvPr/>
          </p:nvSpPr>
          <p:spPr bwMode="auto">
            <a:xfrm flipH="1">
              <a:off x="1314" y="3026"/>
              <a:ext cx="327" cy="13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3" name="Line 186"/>
            <p:cNvSpPr>
              <a:spLocks noChangeAspect="1" noChangeShapeType="1"/>
            </p:cNvSpPr>
            <p:nvPr/>
          </p:nvSpPr>
          <p:spPr bwMode="auto">
            <a:xfrm flipH="1" flipV="1">
              <a:off x="1068" y="3092"/>
              <a:ext cx="246" cy="6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4" name="Line 187"/>
            <p:cNvSpPr>
              <a:spLocks noChangeAspect="1" noChangeShapeType="1"/>
            </p:cNvSpPr>
            <p:nvPr/>
          </p:nvSpPr>
          <p:spPr bwMode="auto">
            <a:xfrm>
              <a:off x="1713" y="3113"/>
              <a:ext cx="294" cy="28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5" name="Line 188"/>
            <p:cNvSpPr>
              <a:spLocks noChangeAspect="1" noChangeShapeType="1"/>
            </p:cNvSpPr>
            <p:nvPr/>
          </p:nvSpPr>
          <p:spPr bwMode="auto">
            <a:xfrm flipV="1">
              <a:off x="1764" y="3080"/>
              <a:ext cx="282" cy="6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6" name="Line 189"/>
            <p:cNvSpPr>
              <a:spLocks noChangeAspect="1" noChangeShapeType="1"/>
            </p:cNvSpPr>
            <p:nvPr/>
          </p:nvSpPr>
          <p:spPr bwMode="auto">
            <a:xfrm flipH="1">
              <a:off x="1686" y="3182"/>
              <a:ext cx="141" cy="22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7" name="Line 190"/>
            <p:cNvSpPr>
              <a:spLocks noChangeAspect="1" noChangeShapeType="1"/>
            </p:cNvSpPr>
            <p:nvPr/>
          </p:nvSpPr>
          <p:spPr bwMode="auto">
            <a:xfrm>
              <a:off x="1863" y="3206"/>
              <a:ext cx="435" cy="25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8" name="Line 191"/>
            <p:cNvSpPr>
              <a:spLocks noChangeAspect="1" noChangeShapeType="1"/>
            </p:cNvSpPr>
            <p:nvPr/>
          </p:nvSpPr>
          <p:spPr bwMode="auto">
            <a:xfrm flipV="1">
              <a:off x="1926" y="3179"/>
              <a:ext cx="345" cy="6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09" name="Oval 192"/>
            <p:cNvSpPr>
              <a:spLocks noChangeAspect="1" noChangeArrowheads="1"/>
            </p:cNvSpPr>
            <p:nvPr/>
          </p:nvSpPr>
          <p:spPr bwMode="auto">
            <a:xfrm>
              <a:off x="1578" y="2603"/>
              <a:ext cx="96" cy="96"/>
            </a:xfrm>
            <a:prstGeom prst="ellipse">
              <a:avLst/>
            </a:prstGeom>
            <a:gradFill rotWithShape="0">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0" name="Oval 193"/>
            <p:cNvSpPr>
              <a:spLocks noChangeAspect="1" noChangeArrowheads="1"/>
            </p:cNvSpPr>
            <p:nvPr/>
          </p:nvSpPr>
          <p:spPr bwMode="auto">
            <a:xfrm>
              <a:off x="2214" y="3134"/>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1" name="Oval 194"/>
            <p:cNvSpPr>
              <a:spLocks noChangeAspect="1" noChangeArrowheads="1"/>
            </p:cNvSpPr>
            <p:nvPr/>
          </p:nvSpPr>
          <p:spPr bwMode="auto">
            <a:xfrm>
              <a:off x="2238" y="3416"/>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2" name="Oval 195"/>
            <p:cNvSpPr>
              <a:spLocks noChangeAspect="1" noChangeArrowheads="1"/>
            </p:cNvSpPr>
            <p:nvPr/>
          </p:nvSpPr>
          <p:spPr bwMode="auto">
            <a:xfrm>
              <a:off x="1611" y="3401"/>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3" name="Oval 196"/>
            <p:cNvSpPr>
              <a:spLocks noChangeAspect="1" noChangeArrowheads="1"/>
            </p:cNvSpPr>
            <p:nvPr/>
          </p:nvSpPr>
          <p:spPr bwMode="auto">
            <a:xfrm>
              <a:off x="1410" y="3344"/>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4" name="Oval 197"/>
            <p:cNvSpPr>
              <a:spLocks noChangeAspect="1" noChangeArrowheads="1"/>
            </p:cNvSpPr>
            <p:nvPr/>
          </p:nvSpPr>
          <p:spPr bwMode="auto">
            <a:xfrm>
              <a:off x="1947" y="3359"/>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5" name="Oval 198"/>
            <p:cNvSpPr>
              <a:spLocks noChangeAspect="1" noChangeArrowheads="1"/>
            </p:cNvSpPr>
            <p:nvPr/>
          </p:nvSpPr>
          <p:spPr bwMode="auto">
            <a:xfrm>
              <a:off x="1017" y="3044"/>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6" name="Oval 199"/>
            <p:cNvSpPr>
              <a:spLocks noChangeAspect="1" noChangeArrowheads="1"/>
            </p:cNvSpPr>
            <p:nvPr/>
          </p:nvSpPr>
          <p:spPr bwMode="auto">
            <a:xfrm>
              <a:off x="1956" y="2879"/>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7" name="Oval 200"/>
            <p:cNvSpPr>
              <a:spLocks noChangeAspect="1" noChangeArrowheads="1"/>
            </p:cNvSpPr>
            <p:nvPr/>
          </p:nvSpPr>
          <p:spPr bwMode="auto">
            <a:xfrm>
              <a:off x="1869" y="3101"/>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18" name="Line 201"/>
            <p:cNvSpPr>
              <a:spLocks noChangeAspect="1" noChangeShapeType="1"/>
            </p:cNvSpPr>
            <p:nvPr/>
          </p:nvSpPr>
          <p:spPr bwMode="auto">
            <a:xfrm>
              <a:off x="1269" y="2717"/>
              <a:ext cx="63" cy="22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19" name="Line 202"/>
            <p:cNvSpPr>
              <a:spLocks noChangeAspect="1" noChangeShapeType="1"/>
            </p:cNvSpPr>
            <p:nvPr/>
          </p:nvSpPr>
          <p:spPr bwMode="auto">
            <a:xfrm flipH="1">
              <a:off x="1347" y="2834"/>
              <a:ext cx="117" cy="24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20" name="Line 203"/>
            <p:cNvSpPr>
              <a:spLocks noChangeAspect="1" noChangeShapeType="1"/>
            </p:cNvSpPr>
            <p:nvPr/>
          </p:nvSpPr>
          <p:spPr bwMode="auto">
            <a:xfrm>
              <a:off x="2049" y="3077"/>
              <a:ext cx="225" cy="1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221" name="Oval 204"/>
            <p:cNvSpPr>
              <a:spLocks noChangeAspect="1" noChangeArrowheads="1"/>
            </p:cNvSpPr>
            <p:nvPr/>
          </p:nvSpPr>
          <p:spPr bwMode="auto">
            <a:xfrm>
              <a:off x="2220" y="3041"/>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22" name="Oval 205"/>
            <p:cNvSpPr>
              <a:spLocks noChangeAspect="1" noChangeArrowheads="1"/>
            </p:cNvSpPr>
            <p:nvPr/>
          </p:nvSpPr>
          <p:spPr bwMode="auto">
            <a:xfrm>
              <a:off x="1314" y="3026"/>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223" name="Oval 206"/>
            <p:cNvSpPr>
              <a:spLocks noChangeAspect="1" noChangeArrowheads="1"/>
            </p:cNvSpPr>
            <p:nvPr/>
          </p:nvSpPr>
          <p:spPr bwMode="auto">
            <a:xfrm>
              <a:off x="1275" y="2900"/>
              <a:ext cx="96" cy="96"/>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grpSp>
        <p:nvGrpSpPr>
          <p:cNvPr id="241" name="Group 240"/>
          <p:cNvGrpSpPr/>
          <p:nvPr/>
        </p:nvGrpSpPr>
        <p:grpSpPr>
          <a:xfrm>
            <a:off x="448573" y="3927675"/>
            <a:ext cx="3755228" cy="646331"/>
            <a:chOff x="448573" y="3927675"/>
            <a:chExt cx="3755228" cy="646331"/>
          </a:xfrm>
        </p:grpSpPr>
        <p:sp>
          <p:nvSpPr>
            <p:cNvPr id="232" name="TextBox 231"/>
            <p:cNvSpPr txBox="1"/>
            <p:nvPr/>
          </p:nvSpPr>
          <p:spPr>
            <a:xfrm>
              <a:off x="723173" y="3927675"/>
              <a:ext cx="3480628" cy="646331"/>
            </a:xfrm>
            <a:prstGeom prst="rect">
              <a:avLst/>
            </a:prstGeom>
            <a:noFill/>
          </p:spPr>
          <p:txBody>
            <a:bodyPr wrap="square" rtlCol="0">
              <a:spAutoFit/>
            </a:bodyPr>
            <a:lstStyle/>
            <a:p>
              <a:r>
                <a:rPr lang="en-US" dirty="0" smtClean="0"/>
                <a:t>Primary ions are implanted to the interior of sample.</a:t>
              </a:r>
              <a:endParaRPr lang="en-US" dirty="0"/>
            </a:p>
          </p:txBody>
        </p:sp>
        <p:sp>
          <p:nvSpPr>
            <p:cNvPr id="233" name="Oval 194"/>
            <p:cNvSpPr>
              <a:spLocks noChangeAspect="1" noChangeArrowheads="1"/>
            </p:cNvSpPr>
            <p:nvPr/>
          </p:nvSpPr>
          <p:spPr bwMode="auto">
            <a:xfrm>
              <a:off x="448573" y="4072750"/>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sp>
        <p:nvSpPr>
          <p:cNvPr id="235" name="TextBox 234"/>
          <p:cNvSpPr txBox="1"/>
          <p:nvPr/>
        </p:nvSpPr>
        <p:spPr>
          <a:xfrm>
            <a:off x="3420753" y="1321786"/>
            <a:ext cx="2430097" cy="747897"/>
          </a:xfrm>
          <a:prstGeom prst="rect">
            <a:avLst/>
          </a:prstGeom>
          <a:noFill/>
          <a:ln>
            <a:noFill/>
          </a:ln>
        </p:spPr>
        <p:txBody>
          <a:bodyPr wrap="none" rtlCol="0">
            <a:spAutoFit/>
          </a:bodyPr>
          <a:lstStyle/>
          <a:p>
            <a:pPr>
              <a:lnSpc>
                <a:spcPct val="120000"/>
              </a:lnSpc>
            </a:pPr>
            <a:r>
              <a:rPr kumimoji="1" lang="en-US" altLang="ja-JP" dirty="0" smtClean="0">
                <a:solidFill>
                  <a:srgbClr val="FF0000"/>
                </a:solidFill>
              </a:rPr>
              <a:t>Primary Ion </a:t>
            </a:r>
            <a:r>
              <a:rPr kumimoji="1" lang="en-US" altLang="ja-JP" baseline="30000" dirty="0" smtClean="0">
                <a:solidFill>
                  <a:srgbClr val="FF0000"/>
                </a:solidFill>
              </a:rPr>
              <a:t>133</a:t>
            </a:r>
            <a:r>
              <a:rPr kumimoji="1" lang="en-US" altLang="ja-JP" dirty="0" smtClean="0">
                <a:solidFill>
                  <a:srgbClr val="FF0000"/>
                </a:solidFill>
              </a:rPr>
              <a:t>Cs+</a:t>
            </a:r>
          </a:p>
          <a:p>
            <a:pPr>
              <a:lnSpc>
                <a:spcPct val="120000"/>
              </a:lnSpc>
            </a:pPr>
            <a:r>
              <a:rPr kumimoji="1" lang="en-US" altLang="ja-JP" dirty="0" smtClean="0">
                <a:solidFill>
                  <a:srgbClr val="FF0000"/>
                </a:solidFill>
              </a:rPr>
              <a:t>Impact energy 20 </a:t>
            </a:r>
            <a:r>
              <a:rPr kumimoji="1" lang="en-US" altLang="ja-JP" dirty="0" err="1" smtClean="0">
                <a:solidFill>
                  <a:srgbClr val="FF0000"/>
                </a:solidFill>
              </a:rPr>
              <a:t>keV</a:t>
            </a:r>
            <a:endParaRPr kumimoji="1" lang="ja-JP" altLang="en-US" dirty="0">
              <a:solidFill>
                <a:srgbClr val="FF0000"/>
              </a:solidFill>
            </a:endParaRPr>
          </a:p>
        </p:txBody>
      </p:sp>
      <p:sp>
        <p:nvSpPr>
          <p:cNvPr id="237" name="Rounded Rectangular Callout 236"/>
          <p:cNvSpPr/>
          <p:nvPr/>
        </p:nvSpPr>
        <p:spPr>
          <a:xfrm>
            <a:off x="6088101" y="1961618"/>
            <a:ext cx="1869662" cy="670293"/>
          </a:xfrm>
          <a:prstGeom prst="wedgeRoundRectCallout">
            <a:avLst>
              <a:gd name="adj1" fmla="val -29494"/>
              <a:gd name="adj2" fmla="val 288816"/>
              <a:gd name="adj3" fmla="val 16667"/>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dirty="0" smtClean="0">
                <a:solidFill>
                  <a:srgbClr val="0000FF"/>
                </a:solidFill>
              </a:rPr>
              <a:t>Ejected atoms</a:t>
            </a:r>
          </a:p>
          <a:p>
            <a:pPr algn="ctr">
              <a:lnSpc>
                <a:spcPct val="120000"/>
              </a:lnSpc>
            </a:pPr>
            <a:r>
              <a:rPr kumimoji="1" lang="en-US" dirty="0" smtClean="0">
                <a:solidFill>
                  <a:srgbClr val="0000FF"/>
                </a:solidFill>
              </a:rPr>
              <a:t>“</a:t>
            </a:r>
            <a:r>
              <a:rPr kumimoji="1" lang="en-US" b="1" dirty="0" smtClean="0">
                <a:solidFill>
                  <a:srgbClr val="0000FF"/>
                </a:solidFill>
              </a:rPr>
              <a:t>Sputtering</a:t>
            </a:r>
            <a:r>
              <a:rPr kumimoji="1" lang="en-US" dirty="0" smtClean="0">
                <a:solidFill>
                  <a:srgbClr val="0000FF"/>
                </a:solidFill>
              </a:rPr>
              <a:t>"</a:t>
            </a:r>
            <a:endParaRPr kumimoji="1" lang="en-US" dirty="0">
              <a:solidFill>
                <a:srgbClr val="0000FF"/>
              </a:solidFill>
            </a:endParaRPr>
          </a:p>
        </p:txBody>
      </p:sp>
      <p:grpSp>
        <p:nvGrpSpPr>
          <p:cNvPr id="242" name="Group 241"/>
          <p:cNvGrpSpPr/>
          <p:nvPr/>
        </p:nvGrpSpPr>
        <p:grpSpPr>
          <a:xfrm>
            <a:off x="455166" y="4634590"/>
            <a:ext cx="7975883" cy="1908675"/>
            <a:chOff x="455166" y="4634590"/>
            <a:chExt cx="7975883" cy="1908675"/>
          </a:xfrm>
        </p:grpSpPr>
        <p:sp>
          <p:nvSpPr>
            <p:cNvPr id="19" name="TextBox 18"/>
            <p:cNvSpPr txBox="1"/>
            <p:nvPr/>
          </p:nvSpPr>
          <p:spPr>
            <a:xfrm>
              <a:off x="6324134" y="6127767"/>
              <a:ext cx="2106915" cy="415498"/>
            </a:xfrm>
            <a:prstGeom prst="rect">
              <a:avLst/>
            </a:prstGeom>
            <a:noFill/>
          </p:spPr>
          <p:txBody>
            <a:bodyPr wrap="none" rtlCol="0">
              <a:spAutoFit/>
            </a:bodyPr>
            <a:lstStyle/>
            <a:p>
              <a:pPr>
                <a:lnSpc>
                  <a:spcPct val="120000"/>
                </a:lnSpc>
              </a:pPr>
              <a:r>
                <a:rPr kumimoji="1" lang="en-US" altLang="ja-JP" b="1" i="1" dirty="0" smtClean="0">
                  <a:solidFill>
                    <a:srgbClr val="336699"/>
                  </a:solidFill>
                </a:rPr>
                <a:t>amorphous layer</a:t>
              </a:r>
              <a:endParaRPr kumimoji="1" lang="ja-JP" altLang="en-US" b="1" i="1" dirty="0">
                <a:solidFill>
                  <a:srgbClr val="336699"/>
                </a:solidFill>
              </a:endParaRPr>
            </a:p>
          </p:txBody>
        </p:sp>
        <p:grpSp>
          <p:nvGrpSpPr>
            <p:cNvPr id="240" name="Group 239"/>
            <p:cNvGrpSpPr/>
            <p:nvPr/>
          </p:nvGrpSpPr>
          <p:grpSpPr>
            <a:xfrm>
              <a:off x="455166" y="4634590"/>
              <a:ext cx="4260145" cy="1754327"/>
              <a:chOff x="455166" y="4634590"/>
              <a:chExt cx="4260145" cy="1754327"/>
            </a:xfrm>
          </p:grpSpPr>
          <p:sp>
            <p:nvSpPr>
              <p:cNvPr id="20" name="TextBox 19"/>
              <p:cNvSpPr txBox="1"/>
              <p:nvPr/>
            </p:nvSpPr>
            <p:spPr>
              <a:xfrm>
                <a:off x="740834" y="4634590"/>
                <a:ext cx="3974477" cy="1754327"/>
              </a:xfrm>
              <a:prstGeom prst="rect">
                <a:avLst/>
              </a:prstGeom>
              <a:noFill/>
            </p:spPr>
            <p:txBody>
              <a:bodyPr wrap="square" rtlCol="0">
                <a:spAutoFit/>
              </a:bodyPr>
              <a:lstStyle/>
              <a:p>
                <a:r>
                  <a:rPr kumimoji="1" lang="en-US" altLang="ja-JP" dirty="0" smtClean="0"/>
                  <a:t>Atoms in the sample are displaced by collision cascade. Lattice structures are destroyed and amorphous layer (~30 nm) is formed.</a:t>
                </a:r>
              </a:p>
              <a:p>
                <a:r>
                  <a:rPr kumimoji="1" lang="en-US" altLang="ja-JP" dirty="0" smtClean="0"/>
                  <a:t>Some atoms are ejected from the surface = sputtering</a:t>
                </a:r>
                <a:endParaRPr kumimoji="1" lang="ja-JP" altLang="en-US" dirty="0"/>
              </a:p>
            </p:txBody>
          </p:sp>
          <p:sp>
            <p:nvSpPr>
              <p:cNvPr id="239" name="Oval 7"/>
              <p:cNvSpPr>
                <a:spLocks noChangeAspect="1" noChangeArrowheads="1"/>
              </p:cNvSpPr>
              <p:nvPr/>
            </p:nvSpPr>
            <p:spPr bwMode="auto">
              <a:xfrm>
                <a:off x="455166" y="4760571"/>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grpSp>
      </p:grpSp>
      <p:grpSp>
        <p:nvGrpSpPr>
          <p:cNvPr id="10" name="Group 9"/>
          <p:cNvGrpSpPr/>
          <p:nvPr/>
        </p:nvGrpSpPr>
        <p:grpSpPr>
          <a:xfrm>
            <a:off x="3597182" y="2275464"/>
            <a:ext cx="1659247" cy="943438"/>
            <a:chOff x="3785324" y="2357781"/>
            <a:chExt cx="1659247" cy="943438"/>
          </a:xfrm>
        </p:grpSpPr>
        <p:cxnSp>
          <p:nvCxnSpPr>
            <p:cNvPr id="4" name="Straight Connector 3"/>
            <p:cNvCxnSpPr/>
            <p:nvPr/>
          </p:nvCxnSpPr>
          <p:spPr>
            <a:xfrm>
              <a:off x="4632998" y="2357781"/>
              <a:ext cx="811573" cy="943438"/>
            </a:xfrm>
            <a:prstGeom prst="line">
              <a:avLst/>
            </a:prstGeom>
            <a:ln w="254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4350440" y="2357781"/>
              <a:ext cx="811573" cy="943438"/>
            </a:xfrm>
            <a:prstGeom prst="line">
              <a:avLst/>
            </a:prstGeom>
            <a:ln w="254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4067882" y="2357781"/>
              <a:ext cx="811573" cy="943438"/>
            </a:xfrm>
            <a:prstGeom prst="line">
              <a:avLst/>
            </a:prstGeom>
            <a:ln w="254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785324" y="2357781"/>
              <a:ext cx="811573" cy="943438"/>
            </a:xfrm>
            <a:prstGeom prst="line">
              <a:avLst/>
            </a:prstGeom>
            <a:ln w="2540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46239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49879"/>
            <a:ext cx="8229600" cy="627062"/>
          </a:xfrm>
        </p:spPr>
        <p:txBody>
          <a:bodyPr/>
          <a:lstStyle/>
          <a:p>
            <a:r>
              <a:rPr lang="en-US" b="1" dirty="0" smtClean="0"/>
              <a:t>Secondary Ion Generation</a:t>
            </a:r>
            <a:endParaRPr lang="en-US" b="1" dirty="0"/>
          </a:p>
        </p:txBody>
      </p:sp>
      <p:pic>
        <p:nvPicPr>
          <p:cNvPr id="16" name="Picture 2" descr="SIMS schematics - PDF.pdf"/>
          <p:cNvPicPr>
            <a:picLocks noChangeAspect="1"/>
          </p:cNvPicPr>
          <p:nvPr/>
        </p:nvPicPr>
        <p:blipFill rotWithShape="1">
          <a:blip r:embed="rId3" cstate="email">
            <a:extLst>
              <a:ext uri="{28A0092B-C50C-407E-A947-70E740481C1C}">
                <a14:useLocalDpi xmlns:a14="http://schemas.microsoft.com/office/drawing/2010/main"/>
              </a:ext>
            </a:extLst>
          </a:blip>
          <a:srcRect l="35512" t="26538" r="39806" b="56153"/>
          <a:stretch/>
        </p:blipFill>
        <p:spPr bwMode="auto">
          <a:xfrm>
            <a:off x="681603" y="1098346"/>
            <a:ext cx="2492604" cy="224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4" name="Group 223"/>
          <p:cNvGrpSpPr/>
          <p:nvPr/>
        </p:nvGrpSpPr>
        <p:grpSpPr>
          <a:xfrm>
            <a:off x="4348968" y="1642570"/>
            <a:ext cx="4530913" cy="3387317"/>
            <a:chOff x="4131428" y="1913037"/>
            <a:chExt cx="4530913" cy="3387317"/>
          </a:xfrm>
        </p:grpSpPr>
        <p:cxnSp>
          <p:nvCxnSpPr>
            <p:cNvPr id="225" name="Straight Connector 224"/>
            <p:cNvCxnSpPr/>
            <p:nvPr/>
          </p:nvCxnSpPr>
          <p:spPr>
            <a:xfrm>
              <a:off x="4131428" y="5079703"/>
              <a:ext cx="3729538" cy="0"/>
            </a:xfrm>
            <a:prstGeom prst="line">
              <a:avLst/>
            </a:prstGeom>
            <a:ln w="25400" cmpd="sng">
              <a:solidFill>
                <a:srgbClr val="0000FF"/>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26" name="Group 225"/>
            <p:cNvGrpSpPr/>
            <p:nvPr/>
          </p:nvGrpSpPr>
          <p:grpSpPr>
            <a:xfrm>
              <a:off x="7644114" y="1913037"/>
              <a:ext cx="1018227" cy="3387317"/>
              <a:chOff x="7644114" y="1856775"/>
              <a:chExt cx="1018227" cy="3387317"/>
            </a:xfrm>
          </p:grpSpPr>
          <p:sp>
            <p:nvSpPr>
              <p:cNvPr id="229" name="Left Arrow 228"/>
              <p:cNvSpPr/>
              <p:nvPr/>
            </p:nvSpPr>
            <p:spPr>
              <a:xfrm rot="5400000">
                <a:off x="6836194" y="3548562"/>
                <a:ext cx="2748836" cy="265241"/>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0" name="TextBox 229"/>
              <p:cNvSpPr txBox="1"/>
              <p:nvPr/>
            </p:nvSpPr>
            <p:spPr>
              <a:xfrm>
                <a:off x="7893286" y="1856775"/>
                <a:ext cx="56938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0V</a:t>
                </a:r>
                <a:endParaRPr kumimoji="1" lang="ja-JP" altLang="en-US" sz="2400" b="1" dirty="0">
                  <a:solidFill>
                    <a:srgbClr val="0000FF"/>
                  </a:solidFill>
                </a:endParaRPr>
              </a:p>
            </p:txBody>
          </p:sp>
          <p:sp>
            <p:nvSpPr>
              <p:cNvPr id="231" name="TextBox 230"/>
              <p:cNvSpPr txBox="1"/>
              <p:nvPr/>
            </p:nvSpPr>
            <p:spPr>
              <a:xfrm>
                <a:off x="7644114" y="4782427"/>
                <a:ext cx="101822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-10kV</a:t>
                </a:r>
                <a:endParaRPr kumimoji="1" lang="ja-JP" altLang="en-US" sz="2400" b="1" dirty="0">
                  <a:solidFill>
                    <a:srgbClr val="0000FF"/>
                  </a:solidFill>
                </a:endParaRPr>
              </a:p>
            </p:txBody>
          </p:sp>
        </p:grpSp>
      </p:grpSp>
      <p:grpSp>
        <p:nvGrpSpPr>
          <p:cNvPr id="714" name="Group 713"/>
          <p:cNvGrpSpPr/>
          <p:nvPr/>
        </p:nvGrpSpPr>
        <p:grpSpPr>
          <a:xfrm>
            <a:off x="708338" y="3710127"/>
            <a:ext cx="2407767" cy="1684367"/>
            <a:chOff x="4051052" y="73269"/>
            <a:chExt cx="2407767" cy="1684367"/>
          </a:xfrm>
        </p:grpSpPr>
        <p:grpSp>
          <p:nvGrpSpPr>
            <p:cNvPr id="715" name="Group 714"/>
            <p:cNvGrpSpPr/>
            <p:nvPr/>
          </p:nvGrpSpPr>
          <p:grpSpPr>
            <a:xfrm>
              <a:off x="4162150" y="81266"/>
              <a:ext cx="2296669" cy="1676370"/>
              <a:chOff x="4435435" y="539405"/>
              <a:chExt cx="2296669" cy="1676370"/>
            </a:xfrm>
          </p:grpSpPr>
          <p:sp>
            <p:nvSpPr>
              <p:cNvPr id="718" name="Oval 149"/>
              <p:cNvSpPr>
                <a:spLocks noChangeAspect="1" noChangeArrowheads="1"/>
              </p:cNvSpPr>
              <p:nvPr/>
            </p:nvSpPr>
            <p:spPr bwMode="auto">
              <a:xfrm>
                <a:off x="4502700" y="141925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19" name="TextBox 718"/>
              <p:cNvSpPr txBox="1"/>
              <p:nvPr/>
            </p:nvSpPr>
            <p:spPr>
              <a:xfrm>
                <a:off x="4719719" y="1299278"/>
                <a:ext cx="1704801" cy="369332"/>
              </a:xfrm>
              <a:prstGeom prst="rect">
                <a:avLst/>
              </a:prstGeom>
              <a:noFill/>
            </p:spPr>
            <p:txBody>
              <a:bodyPr wrap="none" rtlCol="0">
                <a:spAutoFit/>
              </a:bodyPr>
              <a:lstStyle/>
              <a:p>
                <a:r>
                  <a:rPr kumimoji="1" lang="en-US" altLang="ja-JP" dirty="0" smtClean="0"/>
                  <a:t>atomic ions (−)</a:t>
                </a:r>
                <a:endParaRPr kumimoji="1" lang="ja-JP" altLang="en-US" baseline="30000" dirty="0"/>
              </a:p>
            </p:txBody>
          </p:sp>
          <p:sp>
            <p:nvSpPr>
              <p:cNvPr id="720" name="Oval 107"/>
              <p:cNvSpPr>
                <a:spLocks noChangeAspect="1" noChangeArrowheads="1"/>
              </p:cNvSpPr>
              <p:nvPr/>
            </p:nvSpPr>
            <p:spPr bwMode="auto">
              <a:xfrm>
                <a:off x="4460177" y="69260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1" name="TextBox 720"/>
              <p:cNvSpPr txBox="1"/>
              <p:nvPr/>
            </p:nvSpPr>
            <p:spPr>
              <a:xfrm>
                <a:off x="4684443" y="539405"/>
                <a:ext cx="1621508" cy="369332"/>
              </a:xfrm>
              <a:prstGeom prst="rect">
                <a:avLst/>
              </a:prstGeom>
              <a:noFill/>
            </p:spPr>
            <p:txBody>
              <a:bodyPr wrap="none" rtlCol="0">
                <a:spAutoFit/>
              </a:bodyPr>
              <a:lstStyle/>
              <a:p>
                <a:r>
                  <a:rPr kumimoji="1" lang="en-US" altLang="ja-JP" dirty="0" smtClean="0"/>
                  <a:t>neutral atoms</a:t>
                </a:r>
                <a:endParaRPr kumimoji="1" lang="ja-JP" altLang="en-US" baseline="30000" dirty="0"/>
              </a:p>
            </p:txBody>
          </p:sp>
          <p:sp>
            <p:nvSpPr>
              <p:cNvPr id="722" name="Oval 149"/>
              <p:cNvSpPr>
                <a:spLocks noChangeAspect="1" noChangeArrowheads="1"/>
              </p:cNvSpPr>
              <p:nvPr/>
            </p:nvSpPr>
            <p:spPr bwMode="auto">
              <a:xfrm>
                <a:off x="4444699" y="1730926"/>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3" name="Oval 149"/>
              <p:cNvSpPr>
                <a:spLocks noChangeAspect="1" noChangeArrowheads="1"/>
              </p:cNvSpPr>
              <p:nvPr/>
            </p:nvSpPr>
            <p:spPr bwMode="auto">
              <a:xfrm>
                <a:off x="4531760" y="1722888"/>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4" name="Oval 107"/>
              <p:cNvSpPr>
                <a:spLocks noChangeAspect="1" noChangeArrowheads="1"/>
              </p:cNvSpPr>
              <p:nvPr/>
            </p:nvSpPr>
            <p:spPr bwMode="auto">
              <a:xfrm>
                <a:off x="4435435"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5" name="Oval 107"/>
              <p:cNvSpPr>
                <a:spLocks noChangeAspect="1" noChangeArrowheads="1"/>
              </p:cNvSpPr>
              <p:nvPr/>
            </p:nvSpPr>
            <p:spPr bwMode="auto">
              <a:xfrm>
                <a:off x="4518567"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6" name="TextBox 725"/>
              <p:cNvSpPr txBox="1"/>
              <p:nvPr/>
            </p:nvSpPr>
            <p:spPr>
              <a:xfrm>
                <a:off x="4719720" y="1578799"/>
                <a:ext cx="2012384" cy="553998"/>
              </a:xfrm>
              <a:prstGeom prst="rect">
                <a:avLst/>
              </a:prstGeom>
              <a:noFill/>
            </p:spPr>
            <p:txBody>
              <a:bodyPr wrap="square" rtlCol="0">
                <a:spAutoFit/>
              </a:bodyPr>
              <a:lstStyle/>
              <a:p>
                <a:r>
                  <a:rPr kumimoji="1" lang="en-US" altLang="ja-JP" dirty="0" smtClean="0"/>
                  <a:t>molecular </a:t>
                </a:r>
                <a:r>
                  <a:rPr kumimoji="1" lang="en-US" altLang="ja-JP" dirty="0"/>
                  <a:t>ions (−)</a:t>
                </a:r>
                <a:endParaRPr kumimoji="1" lang="ja-JP" altLang="en-US" baseline="30000" dirty="0"/>
              </a:p>
              <a:p>
                <a:endParaRPr kumimoji="1" lang="ja-JP" altLang="en-US" baseline="30000" dirty="0"/>
              </a:p>
            </p:txBody>
          </p:sp>
          <p:sp>
            <p:nvSpPr>
              <p:cNvPr id="727" name="TextBox 726"/>
              <p:cNvSpPr txBox="1"/>
              <p:nvPr/>
            </p:nvSpPr>
            <p:spPr>
              <a:xfrm>
                <a:off x="4684443" y="830795"/>
                <a:ext cx="1993792" cy="369332"/>
              </a:xfrm>
              <a:prstGeom prst="rect">
                <a:avLst/>
              </a:prstGeom>
              <a:noFill/>
            </p:spPr>
            <p:txBody>
              <a:bodyPr wrap="none" rtlCol="0">
                <a:spAutoFit/>
              </a:bodyPr>
              <a:lstStyle/>
              <a:p>
                <a:r>
                  <a:rPr kumimoji="1" lang="en-US" altLang="ja-JP" dirty="0" smtClean="0"/>
                  <a:t>neutral molecules</a:t>
                </a:r>
                <a:endParaRPr kumimoji="1" lang="ja-JP" altLang="en-US" baseline="30000" dirty="0"/>
              </a:p>
            </p:txBody>
          </p:sp>
          <p:sp>
            <p:nvSpPr>
              <p:cNvPr id="728" name="TextBox 727"/>
              <p:cNvSpPr txBox="1"/>
              <p:nvPr/>
            </p:nvSpPr>
            <p:spPr>
              <a:xfrm>
                <a:off x="4743237" y="1846443"/>
                <a:ext cx="1499554" cy="369332"/>
              </a:xfrm>
              <a:prstGeom prst="rect">
                <a:avLst/>
              </a:prstGeom>
              <a:noFill/>
            </p:spPr>
            <p:txBody>
              <a:bodyPr wrap="none" rtlCol="0">
                <a:spAutoFit/>
              </a:bodyPr>
              <a:lstStyle/>
              <a:p>
                <a:r>
                  <a:rPr kumimoji="1" lang="en-US" altLang="ja-JP" dirty="0" smtClean="0"/>
                  <a:t>Electrons (</a:t>
                </a:r>
                <a:r>
                  <a:rPr kumimoji="1" lang="en-US" altLang="ja-JP" dirty="0"/>
                  <a:t>−</a:t>
                </a:r>
                <a:r>
                  <a:rPr kumimoji="1" lang="en-US" altLang="ja-JP" dirty="0" smtClean="0"/>
                  <a:t>) </a:t>
                </a:r>
                <a:endParaRPr kumimoji="1" lang="ja-JP" altLang="en-US" baseline="30000" dirty="0"/>
              </a:p>
            </p:txBody>
          </p:sp>
        </p:grpSp>
        <p:sp>
          <p:nvSpPr>
            <p:cNvPr id="716" name="Rectangle 715"/>
            <p:cNvSpPr/>
            <p:nvPr/>
          </p:nvSpPr>
          <p:spPr>
            <a:xfrm>
              <a:off x="4051052" y="73269"/>
              <a:ext cx="2407766" cy="167573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7" name="TextBox 716"/>
            <p:cNvSpPr txBox="1"/>
            <p:nvPr/>
          </p:nvSpPr>
          <p:spPr>
            <a:xfrm>
              <a:off x="4196738" y="14250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sp>
        <p:nvSpPr>
          <p:cNvPr id="262" name="TextBox 261"/>
          <p:cNvSpPr txBox="1"/>
          <p:nvPr/>
        </p:nvSpPr>
        <p:spPr>
          <a:xfrm>
            <a:off x="7697404" y="1249612"/>
            <a:ext cx="1309900" cy="369332"/>
          </a:xfrm>
          <a:prstGeom prst="rect">
            <a:avLst/>
          </a:prstGeom>
          <a:noFill/>
        </p:spPr>
        <p:txBody>
          <a:bodyPr wrap="square" rtlCol="0">
            <a:spAutoFit/>
          </a:bodyPr>
          <a:lstStyle/>
          <a:p>
            <a:r>
              <a:rPr kumimoji="1" lang="en-US" altLang="ja-JP" dirty="0" smtClean="0">
                <a:solidFill>
                  <a:srgbClr val="0000FF"/>
                </a:solidFill>
              </a:rPr>
              <a:t>Extraction</a:t>
            </a:r>
            <a:endParaRPr kumimoji="1" lang="ja-JP" altLang="en-US" dirty="0">
              <a:solidFill>
                <a:srgbClr val="0000FF"/>
              </a:solidFill>
            </a:endParaRPr>
          </a:p>
        </p:txBody>
      </p:sp>
      <p:sp>
        <p:nvSpPr>
          <p:cNvPr id="263" name="TextBox 262"/>
          <p:cNvSpPr txBox="1"/>
          <p:nvPr/>
        </p:nvSpPr>
        <p:spPr>
          <a:xfrm>
            <a:off x="7617469" y="5074913"/>
            <a:ext cx="1526531" cy="646331"/>
          </a:xfrm>
          <a:prstGeom prst="rect">
            <a:avLst/>
          </a:prstGeom>
          <a:noFill/>
        </p:spPr>
        <p:txBody>
          <a:bodyPr wrap="square" rtlCol="0">
            <a:spAutoFit/>
          </a:bodyPr>
          <a:lstStyle/>
          <a:p>
            <a:r>
              <a:rPr kumimoji="1" lang="en-US" altLang="ja-JP" dirty="0" smtClean="0">
                <a:solidFill>
                  <a:srgbClr val="0000FF"/>
                </a:solidFill>
              </a:rPr>
              <a:t>Sample </a:t>
            </a:r>
          </a:p>
          <a:p>
            <a:r>
              <a:rPr kumimoji="1" lang="en-US" altLang="ja-JP" dirty="0" smtClean="0">
                <a:solidFill>
                  <a:srgbClr val="0000FF"/>
                </a:solidFill>
              </a:rPr>
              <a:t>High Volt</a:t>
            </a:r>
            <a:r>
              <a:rPr kumimoji="1" lang="en-US" altLang="ja-JP" dirty="0">
                <a:solidFill>
                  <a:srgbClr val="0000FF"/>
                </a:solidFill>
              </a:rPr>
              <a:t>a</a:t>
            </a:r>
            <a:r>
              <a:rPr kumimoji="1" lang="en-US" altLang="ja-JP" dirty="0" smtClean="0">
                <a:solidFill>
                  <a:srgbClr val="0000FF"/>
                </a:solidFill>
              </a:rPr>
              <a:t>ge</a:t>
            </a:r>
            <a:endParaRPr kumimoji="1" lang="ja-JP" altLang="en-US" dirty="0">
              <a:solidFill>
                <a:srgbClr val="0000FF"/>
              </a:solidFill>
            </a:endParaRPr>
          </a:p>
        </p:txBody>
      </p:sp>
      <p:grpSp>
        <p:nvGrpSpPr>
          <p:cNvPr id="264" name="Group 263"/>
          <p:cNvGrpSpPr/>
          <p:nvPr/>
        </p:nvGrpSpPr>
        <p:grpSpPr>
          <a:xfrm>
            <a:off x="5644264" y="2598853"/>
            <a:ext cx="1428704" cy="1814662"/>
            <a:chOff x="7797708" y="2460595"/>
            <a:chExt cx="1428704" cy="1814662"/>
          </a:xfrm>
        </p:grpSpPr>
        <p:cxnSp>
          <p:nvCxnSpPr>
            <p:cNvPr id="265" name="Straight Arrow Connector 264"/>
            <p:cNvCxnSpPr/>
            <p:nvPr/>
          </p:nvCxnSpPr>
          <p:spPr>
            <a:xfrm flipH="1" flipV="1">
              <a:off x="8279822" y="2748703"/>
              <a:ext cx="57313" cy="455139"/>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p:nvPr/>
          </p:nvCxnSpPr>
          <p:spPr>
            <a:xfrm flipV="1">
              <a:off x="8943552" y="2460595"/>
              <a:ext cx="129995" cy="54641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H="1" flipV="1">
              <a:off x="7797708" y="2507633"/>
              <a:ext cx="103635" cy="499381"/>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8" name="Straight Arrow Connector 267"/>
            <p:cNvCxnSpPr/>
            <p:nvPr/>
          </p:nvCxnSpPr>
          <p:spPr>
            <a:xfrm flipV="1">
              <a:off x="8507443" y="3112023"/>
              <a:ext cx="94185" cy="592898"/>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p:nvPr/>
          </p:nvCxnSpPr>
          <p:spPr>
            <a:xfrm flipV="1">
              <a:off x="8961339" y="3142647"/>
              <a:ext cx="265073" cy="3863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p:nvPr/>
          </p:nvCxnSpPr>
          <p:spPr>
            <a:xfrm flipH="1" flipV="1">
              <a:off x="7798124" y="3255942"/>
              <a:ext cx="129656" cy="34650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Straight Arrow Connector 276"/>
            <p:cNvCxnSpPr/>
            <p:nvPr/>
          </p:nvCxnSpPr>
          <p:spPr>
            <a:xfrm flipH="1" flipV="1">
              <a:off x="8326858" y="3977572"/>
              <a:ext cx="62997" cy="29768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464275" y="1084439"/>
            <a:ext cx="4231914" cy="1200329"/>
          </a:xfrm>
          <a:prstGeom prst="rect">
            <a:avLst/>
          </a:prstGeom>
          <a:noFill/>
        </p:spPr>
        <p:txBody>
          <a:bodyPr wrap="square" rtlCol="0">
            <a:spAutoFit/>
          </a:bodyPr>
          <a:lstStyle/>
          <a:p>
            <a:r>
              <a:rPr lang="en-US" dirty="0" smtClean="0">
                <a:solidFill>
                  <a:srgbClr val="FF0000"/>
                </a:solidFill>
              </a:rPr>
              <a:t>Most (&gt;90%) atoms and molecules are neutral.</a:t>
            </a:r>
          </a:p>
          <a:p>
            <a:r>
              <a:rPr lang="en-US" dirty="0" smtClean="0">
                <a:solidFill>
                  <a:srgbClr val="FF0000"/>
                </a:solidFill>
              </a:rPr>
              <a:t>Some are ionized and are accelerated by a 10kV electro-static field </a:t>
            </a:r>
            <a:endParaRPr lang="en-US" dirty="0">
              <a:solidFill>
                <a:srgbClr val="FF0000"/>
              </a:solidFill>
            </a:endParaRPr>
          </a:p>
        </p:txBody>
      </p:sp>
      <p:grpSp>
        <p:nvGrpSpPr>
          <p:cNvPr id="470" name="Group 469"/>
          <p:cNvGrpSpPr/>
          <p:nvPr/>
        </p:nvGrpSpPr>
        <p:grpSpPr>
          <a:xfrm>
            <a:off x="4876274" y="3799720"/>
            <a:ext cx="2660650" cy="2394455"/>
            <a:chOff x="4398090" y="4148927"/>
            <a:chExt cx="2660650" cy="2394455"/>
          </a:xfrm>
        </p:grpSpPr>
        <p:sp>
          <p:nvSpPr>
            <p:cNvPr id="471" name="Line 173"/>
            <p:cNvSpPr>
              <a:spLocks noChangeAspect="1" noChangeShapeType="1"/>
            </p:cNvSpPr>
            <p:nvPr/>
          </p:nvSpPr>
          <p:spPr bwMode="auto">
            <a:xfrm>
              <a:off x="4524038" y="4274951"/>
              <a:ext cx="1133531" cy="1323251"/>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grpSp>
          <p:nvGrpSpPr>
            <p:cNvPr id="472" name="Group 471"/>
            <p:cNvGrpSpPr/>
            <p:nvPr/>
          </p:nvGrpSpPr>
          <p:grpSpPr>
            <a:xfrm>
              <a:off x="4398090" y="4889521"/>
              <a:ext cx="2660650" cy="1653861"/>
              <a:chOff x="5008964" y="3555295"/>
              <a:chExt cx="2660650" cy="1653861"/>
            </a:xfrm>
          </p:grpSpPr>
          <p:sp>
            <p:nvSpPr>
              <p:cNvPr id="474" name="Oval 4"/>
              <p:cNvSpPr>
                <a:spLocks noChangeAspect="1" noChangeArrowheads="1"/>
              </p:cNvSpPr>
              <p:nvPr/>
            </p:nvSpPr>
            <p:spPr bwMode="auto">
              <a:xfrm>
                <a:off x="6044099" y="482320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5" name="Oval 5"/>
              <p:cNvSpPr>
                <a:spLocks noChangeAspect="1" noChangeArrowheads="1"/>
              </p:cNvSpPr>
              <p:nvPr/>
            </p:nvSpPr>
            <p:spPr bwMode="auto">
              <a:xfrm>
                <a:off x="6139452" y="47352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6" name="Oval 6"/>
              <p:cNvSpPr>
                <a:spLocks noChangeAspect="1" noChangeArrowheads="1"/>
              </p:cNvSpPr>
              <p:nvPr/>
            </p:nvSpPr>
            <p:spPr bwMode="auto">
              <a:xfrm>
                <a:off x="6225149" y="48428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7" name="Oval 7"/>
              <p:cNvSpPr>
                <a:spLocks noChangeAspect="1" noChangeArrowheads="1"/>
              </p:cNvSpPr>
              <p:nvPr/>
            </p:nvSpPr>
            <p:spPr bwMode="auto">
              <a:xfrm>
                <a:off x="5906343" y="505950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8" name="Oval 8"/>
              <p:cNvSpPr>
                <a:spLocks noChangeAspect="1" noChangeArrowheads="1"/>
              </p:cNvSpPr>
              <p:nvPr/>
            </p:nvSpPr>
            <p:spPr bwMode="auto">
              <a:xfrm>
                <a:off x="5764652"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9" name="Oval 9"/>
              <p:cNvSpPr>
                <a:spLocks noChangeAspect="1" noChangeArrowheads="1"/>
              </p:cNvSpPr>
              <p:nvPr/>
            </p:nvSpPr>
            <p:spPr bwMode="auto">
              <a:xfrm>
                <a:off x="5902407" y="474444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0" name="Oval 10"/>
              <p:cNvSpPr>
                <a:spLocks noChangeAspect="1" noChangeArrowheads="1"/>
              </p:cNvSpPr>
              <p:nvPr/>
            </p:nvSpPr>
            <p:spPr bwMode="auto">
              <a:xfrm>
                <a:off x="5823690" y="491772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1" name="Oval 11"/>
              <p:cNvSpPr>
                <a:spLocks noChangeAspect="1" noChangeArrowheads="1"/>
              </p:cNvSpPr>
              <p:nvPr/>
            </p:nvSpPr>
            <p:spPr bwMode="auto">
              <a:xfrm>
                <a:off x="5764652"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2" name="Oval 12"/>
              <p:cNvSpPr>
                <a:spLocks noChangeAspect="1" noChangeArrowheads="1"/>
              </p:cNvSpPr>
              <p:nvPr/>
            </p:nvSpPr>
            <p:spPr bwMode="auto">
              <a:xfrm>
                <a:off x="5430102" y="470506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3" name="Oval 13"/>
              <p:cNvSpPr>
                <a:spLocks noChangeAspect="1" noChangeArrowheads="1"/>
              </p:cNvSpPr>
              <p:nvPr/>
            </p:nvSpPr>
            <p:spPr bwMode="auto">
              <a:xfrm>
                <a:off x="5615088" y="472081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4" name="Oval 14"/>
              <p:cNvSpPr>
                <a:spLocks noChangeAspect="1" noChangeArrowheads="1"/>
              </p:cNvSpPr>
              <p:nvPr/>
            </p:nvSpPr>
            <p:spPr bwMode="auto">
              <a:xfrm>
                <a:off x="5595409" y="485471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5" name="Oval 15"/>
              <p:cNvSpPr>
                <a:spLocks noChangeAspect="1" noChangeArrowheads="1"/>
              </p:cNvSpPr>
              <p:nvPr/>
            </p:nvSpPr>
            <p:spPr bwMode="auto">
              <a:xfrm>
                <a:off x="5512756"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6" name="Oval 16"/>
              <p:cNvSpPr>
                <a:spLocks noChangeAspect="1" noChangeArrowheads="1"/>
              </p:cNvSpPr>
              <p:nvPr/>
            </p:nvSpPr>
            <p:spPr bwMode="auto">
              <a:xfrm>
                <a:off x="5260860"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7" name="Oval 17"/>
              <p:cNvSpPr>
                <a:spLocks noChangeAspect="1" noChangeArrowheads="1"/>
              </p:cNvSpPr>
              <p:nvPr/>
            </p:nvSpPr>
            <p:spPr bwMode="auto">
              <a:xfrm>
                <a:off x="5394680" y="455934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8" name="Oval 18"/>
              <p:cNvSpPr>
                <a:spLocks noChangeAspect="1" noChangeArrowheads="1"/>
              </p:cNvSpPr>
              <p:nvPr/>
            </p:nvSpPr>
            <p:spPr bwMode="auto">
              <a:xfrm>
                <a:off x="5383051" y="479813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9" name="Oval 19"/>
              <p:cNvSpPr>
                <a:spLocks noChangeAspect="1" noChangeArrowheads="1"/>
              </p:cNvSpPr>
              <p:nvPr/>
            </p:nvSpPr>
            <p:spPr bwMode="auto">
              <a:xfrm>
                <a:off x="5260860"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0" name="Oval 20"/>
              <p:cNvSpPr>
                <a:spLocks noChangeAspect="1" noChangeArrowheads="1"/>
              </p:cNvSpPr>
              <p:nvPr/>
            </p:nvSpPr>
            <p:spPr bwMode="auto">
              <a:xfrm>
                <a:off x="5008964"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1" name="Oval 21"/>
              <p:cNvSpPr>
                <a:spLocks noChangeAspect="1" noChangeArrowheads="1"/>
              </p:cNvSpPr>
              <p:nvPr/>
            </p:nvSpPr>
            <p:spPr bwMode="auto">
              <a:xfrm>
                <a:off x="5134912"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2" name="Oval 22"/>
              <p:cNvSpPr>
                <a:spLocks noChangeAspect="1" noChangeArrowheads="1"/>
              </p:cNvSpPr>
              <p:nvPr/>
            </p:nvSpPr>
            <p:spPr bwMode="auto">
              <a:xfrm>
                <a:off x="5134912"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3" name="Oval 23"/>
              <p:cNvSpPr>
                <a:spLocks noChangeAspect="1" noChangeArrowheads="1"/>
              </p:cNvSpPr>
              <p:nvPr/>
            </p:nvSpPr>
            <p:spPr bwMode="auto">
              <a:xfrm>
                <a:off x="5008964"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4" name="Oval 24"/>
              <p:cNvSpPr>
                <a:spLocks noChangeAspect="1" noChangeArrowheads="1"/>
              </p:cNvSpPr>
              <p:nvPr/>
            </p:nvSpPr>
            <p:spPr bwMode="auto">
              <a:xfrm>
                <a:off x="7350808" y="457509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5" name="Oval 25"/>
              <p:cNvSpPr>
                <a:spLocks noChangeAspect="1" noChangeArrowheads="1"/>
              </p:cNvSpPr>
              <p:nvPr/>
            </p:nvSpPr>
            <p:spPr bwMode="auto">
              <a:xfrm>
                <a:off x="7472820" y="4744443"/>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6" name="Oval 26"/>
              <p:cNvSpPr>
                <a:spLocks noChangeAspect="1" noChangeArrowheads="1"/>
              </p:cNvSpPr>
              <p:nvPr/>
            </p:nvSpPr>
            <p:spPr bwMode="auto">
              <a:xfrm>
                <a:off x="7488564" y="485865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7" name="Oval 27"/>
              <p:cNvSpPr>
                <a:spLocks noChangeAspect="1" noChangeArrowheads="1"/>
              </p:cNvSpPr>
              <p:nvPr/>
            </p:nvSpPr>
            <p:spPr bwMode="auto">
              <a:xfrm>
                <a:off x="7276027"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8" name="Oval 28"/>
              <p:cNvSpPr>
                <a:spLocks noChangeAspect="1" noChangeArrowheads="1"/>
              </p:cNvSpPr>
              <p:nvPr/>
            </p:nvSpPr>
            <p:spPr bwMode="auto">
              <a:xfrm>
                <a:off x="7024131"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9" name="Oval 29"/>
              <p:cNvSpPr>
                <a:spLocks noChangeAspect="1" noChangeArrowheads="1"/>
              </p:cNvSpPr>
              <p:nvPr/>
            </p:nvSpPr>
            <p:spPr bwMode="auto">
              <a:xfrm>
                <a:off x="7389058" y="46656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0" name="Oval 30"/>
              <p:cNvSpPr>
                <a:spLocks noChangeAspect="1" noChangeArrowheads="1"/>
              </p:cNvSpPr>
              <p:nvPr/>
            </p:nvSpPr>
            <p:spPr bwMode="auto">
              <a:xfrm>
                <a:off x="7315385" y="49610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1" name="Oval 31"/>
              <p:cNvSpPr>
                <a:spLocks noChangeAspect="1" noChangeArrowheads="1"/>
              </p:cNvSpPr>
              <p:nvPr/>
            </p:nvSpPr>
            <p:spPr bwMode="auto">
              <a:xfrm>
                <a:off x="7057948" y="481316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2" name="Oval 32"/>
              <p:cNvSpPr>
                <a:spLocks noChangeAspect="1" noChangeArrowheads="1"/>
              </p:cNvSpPr>
              <p:nvPr/>
            </p:nvSpPr>
            <p:spPr bwMode="auto">
              <a:xfrm>
                <a:off x="6725005" y="475625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3" name="Oval 33"/>
              <p:cNvSpPr>
                <a:spLocks noChangeAspect="1" noChangeArrowheads="1"/>
              </p:cNvSpPr>
              <p:nvPr/>
            </p:nvSpPr>
            <p:spPr bwMode="auto">
              <a:xfrm>
                <a:off x="6878504" y="47011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4" name="Oval 34"/>
              <p:cNvSpPr>
                <a:spLocks noChangeAspect="1" noChangeArrowheads="1"/>
              </p:cNvSpPr>
              <p:nvPr/>
            </p:nvSpPr>
            <p:spPr bwMode="auto">
              <a:xfrm>
                <a:off x="7039874" y="494135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5" name="Oval 35"/>
              <p:cNvSpPr>
                <a:spLocks noChangeAspect="1" noChangeArrowheads="1"/>
              </p:cNvSpPr>
              <p:nvPr/>
            </p:nvSpPr>
            <p:spPr bwMode="auto">
              <a:xfrm>
                <a:off x="6500660" y="468536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6" name="Oval 36"/>
              <p:cNvSpPr>
                <a:spLocks noChangeAspect="1" noChangeArrowheads="1"/>
              </p:cNvSpPr>
              <p:nvPr/>
            </p:nvSpPr>
            <p:spPr bwMode="auto">
              <a:xfrm>
                <a:off x="6375425" y="485362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7" name="Oval 37"/>
              <p:cNvSpPr>
                <a:spLocks noChangeAspect="1" noChangeArrowheads="1"/>
              </p:cNvSpPr>
              <p:nvPr/>
            </p:nvSpPr>
            <p:spPr bwMode="auto">
              <a:xfrm>
                <a:off x="6449493" y="49925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8" name="Oval 38"/>
              <p:cNvSpPr>
                <a:spLocks noChangeAspect="1" noChangeArrowheads="1"/>
              </p:cNvSpPr>
              <p:nvPr/>
            </p:nvSpPr>
            <p:spPr bwMode="auto">
              <a:xfrm>
                <a:off x="6241428" y="49470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9" name="Oval 39"/>
              <p:cNvSpPr>
                <a:spLocks noChangeAspect="1" noChangeArrowheads="1"/>
              </p:cNvSpPr>
              <p:nvPr/>
            </p:nvSpPr>
            <p:spPr bwMode="auto">
              <a:xfrm>
                <a:off x="6044633" y="45228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0" name="Oval 40"/>
              <p:cNvSpPr>
                <a:spLocks noChangeAspect="1" noChangeArrowheads="1"/>
              </p:cNvSpPr>
              <p:nvPr/>
            </p:nvSpPr>
            <p:spPr bwMode="auto">
              <a:xfrm rot="20527498">
                <a:off x="6142495" y="443508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1" name="Oval 41"/>
              <p:cNvSpPr>
                <a:spLocks noChangeAspect="1" noChangeArrowheads="1"/>
              </p:cNvSpPr>
              <p:nvPr/>
            </p:nvSpPr>
            <p:spPr bwMode="auto">
              <a:xfrm>
                <a:off x="6217277" y="463254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2" name="Oval 42"/>
              <p:cNvSpPr>
                <a:spLocks noChangeAspect="1" noChangeArrowheads="1"/>
              </p:cNvSpPr>
              <p:nvPr/>
            </p:nvSpPr>
            <p:spPr bwMode="auto">
              <a:xfrm>
                <a:off x="6048034" y="464992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3" name="Oval 43"/>
              <p:cNvSpPr>
                <a:spLocks noChangeAspect="1" noChangeArrowheads="1"/>
              </p:cNvSpPr>
              <p:nvPr/>
            </p:nvSpPr>
            <p:spPr bwMode="auto">
              <a:xfrm>
                <a:off x="5752844" y="441756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4" name="Oval 44"/>
              <p:cNvSpPr>
                <a:spLocks noChangeAspect="1" noChangeArrowheads="1"/>
              </p:cNvSpPr>
              <p:nvPr/>
            </p:nvSpPr>
            <p:spPr bwMode="auto">
              <a:xfrm>
                <a:off x="5709549" y="43860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5" name="Oval 45"/>
              <p:cNvSpPr>
                <a:spLocks noChangeAspect="1" noChangeArrowheads="1"/>
              </p:cNvSpPr>
              <p:nvPr/>
            </p:nvSpPr>
            <p:spPr bwMode="auto">
              <a:xfrm>
                <a:off x="5796139" y="453965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6" name="Oval 46"/>
              <p:cNvSpPr>
                <a:spLocks noChangeAspect="1" noChangeArrowheads="1"/>
              </p:cNvSpPr>
              <p:nvPr/>
            </p:nvSpPr>
            <p:spPr bwMode="auto">
              <a:xfrm>
                <a:off x="5697742" y="455540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7" name="Oval 47"/>
              <p:cNvSpPr>
                <a:spLocks noChangeAspect="1" noChangeArrowheads="1"/>
              </p:cNvSpPr>
              <p:nvPr/>
            </p:nvSpPr>
            <p:spPr bwMode="auto">
              <a:xfrm>
                <a:off x="5512756"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8" name="Oval 48"/>
              <p:cNvSpPr>
                <a:spLocks noChangeAspect="1" noChangeArrowheads="1"/>
              </p:cNvSpPr>
              <p:nvPr/>
            </p:nvSpPr>
            <p:spPr bwMode="auto">
              <a:xfrm>
                <a:off x="5729229" y="432698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9" name="Oval 49"/>
              <p:cNvSpPr>
                <a:spLocks noChangeAspect="1" noChangeArrowheads="1"/>
              </p:cNvSpPr>
              <p:nvPr/>
            </p:nvSpPr>
            <p:spPr bwMode="auto">
              <a:xfrm>
                <a:off x="5593616" y="44641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0" name="Oval 50"/>
              <p:cNvSpPr>
                <a:spLocks noChangeAspect="1" noChangeArrowheads="1"/>
              </p:cNvSpPr>
              <p:nvPr/>
            </p:nvSpPr>
            <p:spPr bwMode="auto">
              <a:xfrm>
                <a:off x="5504884" y="442544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1" name="Oval 51"/>
              <p:cNvSpPr>
                <a:spLocks noChangeAspect="1" noChangeArrowheads="1"/>
              </p:cNvSpPr>
              <p:nvPr/>
            </p:nvSpPr>
            <p:spPr bwMode="auto">
              <a:xfrm>
                <a:off x="5260860"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2" name="Oval 52"/>
              <p:cNvSpPr>
                <a:spLocks noChangeAspect="1" noChangeArrowheads="1"/>
              </p:cNvSpPr>
              <p:nvPr/>
            </p:nvSpPr>
            <p:spPr bwMode="auto">
              <a:xfrm>
                <a:off x="5388771" y="4295301"/>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3" name="Oval 53"/>
              <p:cNvSpPr>
                <a:spLocks noChangeAspect="1" noChangeArrowheads="1"/>
              </p:cNvSpPr>
              <p:nvPr/>
            </p:nvSpPr>
            <p:spPr bwMode="auto">
              <a:xfrm>
                <a:off x="5351385" y="446876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4" name="Oval 54"/>
              <p:cNvSpPr>
                <a:spLocks noChangeAspect="1" noChangeArrowheads="1"/>
              </p:cNvSpPr>
              <p:nvPr/>
            </p:nvSpPr>
            <p:spPr bwMode="auto">
              <a:xfrm>
                <a:off x="5260860"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5" name="Oval 55"/>
              <p:cNvSpPr>
                <a:spLocks noChangeAspect="1" noChangeArrowheads="1"/>
              </p:cNvSpPr>
              <p:nvPr/>
            </p:nvSpPr>
            <p:spPr bwMode="auto">
              <a:xfrm>
                <a:off x="5008964"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6" name="Oval 56"/>
              <p:cNvSpPr>
                <a:spLocks noChangeAspect="1" noChangeArrowheads="1"/>
              </p:cNvSpPr>
              <p:nvPr/>
            </p:nvSpPr>
            <p:spPr bwMode="auto">
              <a:xfrm>
                <a:off x="5134912"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7" name="Oval 57"/>
              <p:cNvSpPr>
                <a:spLocks noChangeAspect="1" noChangeArrowheads="1"/>
              </p:cNvSpPr>
              <p:nvPr/>
            </p:nvSpPr>
            <p:spPr bwMode="auto">
              <a:xfrm>
                <a:off x="5134912"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8" name="Oval 58"/>
              <p:cNvSpPr>
                <a:spLocks noChangeAspect="1" noChangeArrowheads="1"/>
              </p:cNvSpPr>
              <p:nvPr/>
            </p:nvSpPr>
            <p:spPr bwMode="auto">
              <a:xfrm>
                <a:off x="5008964"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9" name="Oval 59"/>
              <p:cNvSpPr>
                <a:spLocks noChangeAspect="1" noChangeArrowheads="1"/>
              </p:cNvSpPr>
              <p:nvPr/>
            </p:nvSpPr>
            <p:spPr bwMode="auto">
              <a:xfrm>
                <a:off x="7279963" y="4279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0" name="Oval 60"/>
              <p:cNvSpPr>
                <a:spLocks noChangeAspect="1" noChangeArrowheads="1"/>
              </p:cNvSpPr>
              <p:nvPr/>
            </p:nvSpPr>
            <p:spPr bwMode="auto">
              <a:xfrm>
                <a:off x="7401975"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1" name="Oval 61"/>
              <p:cNvSpPr>
                <a:spLocks noChangeAspect="1" noChangeArrowheads="1"/>
              </p:cNvSpPr>
              <p:nvPr/>
            </p:nvSpPr>
            <p:spPr bwMode="auto">
              <a:xfrm>
                <a:off x="7476756" y="45317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2" name="Oval 62"/>
              <p:cNvSpPr>
                <a:spLocks noChangeAspect="1" noChangeArrowheads="1"/>
              </p:cNvSpPr>
              <p:nvPr/>
            </p:nvSpPr>
            <p:spPr bwMode="auto">
              <a:xfrm>
                <a:off x="7342937" y="442150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3" name="Oval 63"/>
              <p:cNvSpPr>
                <a:spLocks noChangeAspect="1" noChangeArrowheads="1"/>
              </p:cNvSpPr>
              <p:nvPr/>
            </p:nvSpPr>
            <p:spPr bwMode="auto">
              <a:xfrm>
                <a:off x="7093615" y="443632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4" name="Oval 64"/>
              <p:cNvSpPr>
                <a:spLocks noChangeAspect="1" noChangeArrowheads="1"/>
              </p:cNvSpPr>
              <p:nvPr/>
            </p:nvSpPr>
            <p:spPr bwMode="auto">
              <a:xfrm>
                <a:off x="7223273" y="428705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5" name="Oval 65"/>
              <p:cNvSpPr>
                <a:spLocks noChangeAspect="1" noChangeArrowheads="1"/>
              </p:cNvSpPr>
              <p:nvPr/>
            </p:nvSpPr>
            <p:spPr bwMode="auto">
              <a:xfrm>
                <a:off x="7236311" y="445907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6" name="Oval 66"/>
              <p:cNvSpPr>
                <a:spLocks noChangeAspect="1" noChangeArrowheads="1"/>
              </p:cNvSpPr>
              <p:nvPr/>
            </p:nvSpPr>
            <p:spPr bwMode="auto">
              <a:xfrm>
                <a:off x="7024131"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7" name="Oval 67"/>
              <p:cNvSpPr>
                <a:spLocks noChangeAspect="1" noChangeArrowheads="1"/>
              </p:cNvSpPr>
              <p:nvPr/>
            </p:nvSpPr>
            <p:spPr bwMode="auto">
              <a:xfrm>
                <a:off x="6878504" y="439393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8" name="Oval 68"/>
              <p:cNvSpPr>
                <a:spLocks noChangeAspect="1" noChangeArrowheads="1"/>
              </p:cNvSpPr>
              <p:nvPr/>
            </p:nvSpPr>
            <p:spPr bwMode="auto">
              <a:xfrm>
                <a:off x="7028461" y="439818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9" name="Oval 69"/>
              <p:cNvSpPr>
                <a:spLocks noChangeAspect="1" noChangeArrowheads="1"/>
              </p:cNvSpPr>
              <p:nvPr/>
            </p:nvSpPr>
            <p:spPr bwMode="auto">
              <a:xfrm>
                <a:off x="6898183"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0" name="Oval 70"/>
              <p:cNvSpPr>
                <a:spLocks noChangeAspect="1" noChangeArrowheads="1"/>
              </p:cNvSpPr>
              <p:nvPr/>
            </p:nvSpPr>
            <p:spPr bwMode="auto">
              <a:xfrm>
                <a:off x="6780107" y="460266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1" name="Oval 71"/>
              <p:cNvSpPr>
                <a:spLocks noChangeAspect="1" noChangeArrowheads="1"/>
              </p:cNvSpPr>
              <p:nvPr/>
            </p:nvSpPr>
            <p:spPr bwMode="auto">
              <a:xfrm>
                <a:off x="6551826" y="449239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2" name="Oval 72"/>
              <p:cNvSpPr>
                <a:spLocks noChangeAspect="1" noChangeArrowheads="1"/>
              </p:cNvSpPr>
              <p:nvPr/>
            </p:nvSpPr>
            <p:spPr bwMode="auto">
              <a:xfrm>
                <a:off x="6646287"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3" name="Oval 73"/>
              <p:cNvSpPr>
                <a:spLocks noChangeAspect="1" noChangeArrowheads="1"/>
              </p:cNvSpPr>
              <p:nvPr/>
            </p:nvSpPr>
            <p:spPr bwMode="auto">
              <a:xfrm>
                <a:off x="6646287"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4" name="Oval 74"/>
              <p:cNvSpPr>
                <a:spLocks noChangeAspect="1" noChangeArrowheads="1"/>
              </p:cNvSpPr>
              <p:nvPr/>
            </p:nvSpPr>
            <p:spPr bwMode="auto">
              <a:xfrm>
                <a:off x="6587070" y="49361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5" name="Oval 75"/>
              <p:cNvSpPr>
                <a:spLocks noChangeAspect="1" noChangeArrowheads="1"/>
              </p:cNvSpPr>
              <p:nvPr/>
            </p:nvSpPr>
            <p:spPr bwMode="auto">
              <a:xfrm>
                <a:off x="6292059" y="442938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6" name="Oval 76"/>
              <p:cNvSpPr>
                <a:spLocks noChangeAspect="1" noChangeArrowheads="1"/>
              </p:cNvSpPr>
              <p:nvPr/>
            </p:nvSpPr>
            <p:spPr bwMode="auto">
              <a:xfrm>
                <a:off x="6406692" y="460347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7" name="Oval 77"/>
              <p:cNvSpPr>
                <a:spLocks noChangeAspect="1" noChangeArrowheads="1"/>
              </p:cNvSpPr>
              <p:nvPr/>
            </p:nvSpPr>
            <p:spPr bwMode="auto">
              <a:xfrm>
                <a:off x="5981839" y="422047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8" name="Oval 78"/>
              <p:cNvSpPr>
                <a:spLocks noChangeAspect="1" noChangeArrowheads="1"/>
              </p:cNvSpPr>
              <p:nvPr/>
            </p:nvSpPr>
            <p:spPr bwMode="auto">
              <a:xfrm>
                <a:off x="6104921" y="4275248"/>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9" name="Oval 79"/>
              <p:cNvSpPr>
                <a:spLocks noChangeAspect="1" noChangeArrowheads="1"/>
              </p:cNvSpPr>
              <p:nvPr/>
            </p:nvSpPr>
            <p:spPr bwMode="auto">
              <a:xfrm>
                <a:off x="6016547" y="43545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0" name="Oval 80"/>
              <p:cNvSpPr>
                <a:spLocks noChangeAspect="1" noChangeArrowheads="1"/>
              </p:cNvSpPr>
              <p:nvPr/>
            </p:nvSpPr>
            <p:spPr bwMode="auto">
              <a:xfrm>
                <a:off x="5654447" y="423640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1" name="Oval 81"/>
              <p:cNvSpPr>
                <a:spLocks noChangeAspect="1" noChangeArrowheads="1"/>
              </p:cNvSpPr>
              <p:nvPr/>
            </p:nvSpPr>
            <p:spPr bwMode="auto">
              <a:xfrm>
                <a:off x="5768587" y="423247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2" name="Oval 82"/>
              <p:cNvSpPr>
                <a:spLocks noChangeAspect="1" noChangeArrowheads="1"/>
              </p:cNvSpPr>
              <p:nvPr/>
            </p:nvSpPr>
            <p:spPr bwMode="auto">
              <a:xfrm>
                <a:off x="5890600"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3" name="Oval 83"/>
              <p:cNvSpPr>
                <a:spLocks noChangeAspect="1" noChangeArrowheads="1"/>
              </p:cNvSpPr>
              <p:nvPr/>
            </p:nvSpPr>
            <p:spPr bwMode="auto">
              <a:xfrm>
                <a:off x="5796139" y="411826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4" name="Oval 84"/>
              <p:cNvSpPr>
                <a:spLocks noChangeAspect="1" noChangeArrowheads="1"/>
              </p:cNvSpPr>
              <p:nvPr/>
            </p:nvSpPr>
            <p:spPr bwMode="auto">
              <a:xfrm>
                <a:off x="5512756"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5" name="Oval 85"/>
              <p:cNvSpPr>
                <a:spLocks noChangeAspect="1" noChangeArrowheads="1"/>
              </p:cNvSpPr>
              <p:nvPr/>
            </p:nvSpPr>
            <p:spPr bwMode="auto">
              <a:xfrm>
                <a:off x="5638704"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6" name="Oval 86"/>
              <p:cNvSpPr>
                <a:spLocks noChangeAspect="1" noChangeArrowheads="1"/>
              </p:cNvSpPr>
              <p:nvPr/>
            </p:nvSpPr>
            <p:spPr bwMode="auto">
              <a:xfrm>
                <a:off x="5596241" y="42794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7" name="Oval 87"/>
              <p:cNvSpPr>
                <a:spLocks noChangeAspect="1" noChangeArrowheads="1"/>
              </p:cNvSpPr>
              <p:nvPr/>
            </p:nvSpPr>
            <p:spPr bwMode="auto">
              <a:xfrm>
                <a:off x="5465525" y="416158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 name="Oval 88"/>
              <p:cNvSpPr>
                <a:spLocks noChangeAspect="1" noChangeArrowheads="1"/>
              </p:cNvSpPr>
              <p:nvPr/>
            </p:nvSpPr>
            <p:spPr bwMode="auto">
              <a:xfrm>
                <a:off x="5174271" y="411432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9" name="Oval 89"/>
              <p:cNvSpPr>
                <a:spLocks noChangeAspect="1" noChangeArrowheads="1"/>
              </p:cNvSpPr>
              <p:nvPr/>
            </p:nvSpPr>
            <p:spPr bwMode="auto">
              <a:xfrm>
                <a:off x="5386808" y="403162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0" name="Oval 90"/>
              <p:cNvSpPr>
                <a:spLocks noChangeAspect="1" noChangeArrowheads="1"/>
              </p:cNvSpPr>
              <p:nvPr/>
            </p:nvSpPr>
            <p:spPr bwMode="auto">
              <a:xfrm>
                <a:off x="5304154" y="418127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1" name="Oval 91"/>
              <p:cNvSpPr>
                <a:spLocks noChangeAspect="1" noChangeArrowheads="1"/>
              </p:cNvSpPr>
              <p:nvPr/>
            </p:nvSpPr>
            <p:spPr bwMode="auto">
              <a:xfrm>
                <a:off x="5238316" y="42902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2" name="Oval 92"/>
              <p:cNvSpPr>
                <a:spLocks noChangeAspect="1" noChangeArrowheads="1"/>
              </p:cNvSpPr>
              <p:nvPr/>
            </p:nvSpPr>
            <p:spPr bwMode="auto">
              <a:xfrm>
                <a:off x="5008964"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3" name="Oval 93"/>
              <p:cNvSpPr>
                <a:spLocks noChangeAspect="1" noChangeArrowheads="1"/>
              </p:cNvSpPr>
              <p:nvPr/>
            </p:nvSpPr>
            <p:spPr bwMode="auto">
              <a:xfrm>
                <a:off x="5134912"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4" name="Oval 94"/>
              <p:cNvSpPr>
                <a:spLocks noChangeAspect="1" noChangeArrowheads="1"/>
              </p:cNvSpPr>
              <p:nvPr/>
            </p:nvSpPr>
            <p:spPr bwMode="auto">
              <a:xfrm>
                <a:off x="5134912"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5" name="Oval 95"/>
              <p:cNvSpPr>
                <a:spLocks noChangeAspect="1" noChangeArrowheads="1"/>
              </p:cNvSpPr>
              <p:nvPr/>
            </p:nvSpPr>
            <p:spPr bwMode="auto">
              <a:xfrm>
                <a:off x="5008964" y="426397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6" name="Oval 96"/>
              <p:cNvSpPr>
                <a:spLocks noChangeAspect="1" noChangeArrowheads="1"/>
              </p:cNvSpPr>
              <p:nvPr/>
            </p:nvSpPr>
            <p:spPr bwMode="auto">
              <a:xfrm>
                <a:off x="7276027"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7" name="Oval 97"/>
              <p:cNvSpPr>
                <a:spLocks noChangeAspect="1" noChangeArrowheads="1"/>
              </p:cNvSpPr>
              <p:nvPr/>
            </p:nvSpPr>
            <p:spPr bwMode="auto">
              <a:xfrm>
                <a:off x="7401975"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8" name="Oval 98"/>
              <p:cNvSpPr>
                <a:spLocks noChangeAspect="1" noChangeArrowheads="1"/>
              </p:cNvSpPr>
              <p:nvPr/>
            </p:nvSpPr>
            <p:spPr bwMode="auto">
              <a:xfrm>
                <a:off x="7543666" y="429154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9" name="Oval 99"/>
              <p:cNvSpPr>
                <a:spLocks noChangeAspect="1" noChangeArrowheads="1"/>
              </p:cNvSpPr>
              <p:nvPr/>
            </p:nvSpPr>
            <p:spPr bwMode="auto">
              <a:xfrm>
                <a:off x="7354744"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0" name="Oval 100"/>
              <p:cNvSpPr>
                <a:spLocks noChangeAspect="1" noChangeArrowheads="1"/>
              </p:cNvSpPr>
              <p:nvPr/>
            </p:nvSpPr>
            <p:spPr bwMode="auto">
              <a:xfrm>
                <a:off x="7154738" y="40868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1" name="Oval 101"/>
              <p:cNvSpPr>
                <a:spLocks noChangeAspect="1" noChangeArrowheads="1"/>
              </p:cNvSpPr>
              <p:nvPr/>
            </p:nvSpPr>
            <p:spPr bwMode="auto">
              <a:xfrm>
                <a:off x="7220925" y="403949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2" name="Oval 102"/>
              <p:cNvSpPr>
                <a:spLocks noChangeAspect="1" noChangeArrowheads="1"/>
              </p:cNvSpPr>
              <p:nvPr/>
            </p:nvSpPr>
            <p:spPr bwMode="auto">
              <a:xfrm>
                <a:off x="7146143" y="437030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3" name="Oval 103"/>
              <p:cNvSpPr>
                <a:spLocks noChangeAspect="1" noChangeArrowheads="1"/>
              </p:cNvSpPr>
              <p:nvPr/>
            </p:nvSpPr>
            <p:spPr bwMode="auto">
              <a:xfrm>
                <a:off x="7075725" y="424016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4" name="Oval 104"/>
              <p:cNvSpPr>
                <a:spLocks noChangeAspect="1" noChangeArrowheads="1"/>
              </p:cNvSpPr>
              <p:nvPr/>
            </p:nvSpPr>
            <p:spPr bwMode="auto">
              <a:xfrm>
                <a:off x="6691246" y="400136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75" name="Oval 105"/>
              <p:cNvSpPr>
                <a:spLocks noChangeAspect="1" noChangeArrowheads="1"/>
              </p:cNvSpPr>
              <p:nvPr/>
            </p:nvSpPr>
            <p:spPr bwMode="auto">
              <a:xfrm>
                <a:off x="7035107" y="410936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6" name="Oval 106"/>
              <p:cNvSpPr>
                <a:spLocks noChangeAspect="1" noChangeArrowheads="1"/>
              </p:cNvSpPr>
              <p:nvPr/>
            </p:nvSpPr>
            <p:spPr bwMode="auto">
              <a:xfrm>
                <a:off x="6902119" y="418915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7" name="Oval 107"/>
              <p:cNvSpPr>
                <a:spLocks noChangeAspect="1" noChangeArrowheads="1"/>
              </p:cNvSpPr>
              <p:nvPr/>
            </p:nvSpPr>
            <p:spPr bwMode="auto">
              <a:xfrm>
                <a:off x="6875455" y="422898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9" name="Oval 109"/>
              <p:cNvSpPr>
                <a:spLocks noChangeAspect="1" noChangeArrowheads="1"/>
              </p:cNvSpPr>
              <p:nvPr/>
            </p:nvSpPr>
            <p:spPr bwMode="auto">
              <a:xfrm>
                <a:off x="6646287" y="425637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0" name="Oval 110"/>
              <p:cNvSpPr>
                <a:spLocks noChangeAspect="1" noChangeArrowheads="1"/>
              </p:cNvSpPr>
              <p:nvPr/>
            </p:nvSpPr>
            <p:spPr bwMode="auto">
              <a:xfrm>
                <a:off x="6744684" y="429960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1" name="Oval 111"/>
              <p:cNvSpPr>
                <a:spLocks noChangeAspect="1" noChangeArrowheads="1"/>
              </p:cNvSpPr>
              <p:nvPr/>
            </p:nvSpPr>
            <p:spPr bwMode="auto">
              <a:xfrm>
                <a:off x="6487550" y="431973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2" name="Oval 112"/>
              <p:cNvSpPr>
                <a:spLocks noChangeAspect="1" noChangeArrowheads="1"/>
              </p:cNvSpPr>
              <p:nvPr/>
            </p:nvSpPr>
            <p:spPr bwMode="auto">
              <a:xfrm>
                <a:off x="6268443"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3" name="Oval 113"/>
              <p:cNvSpPr>
                <a:spLocks noChangeAspect="1" noChangeArrowheads="1"/>
              </p:cNvSpPr>
              <p:nvPr/>
            </p:nvSpPr>
            <p:spPr bwMode="auto">
              <a:xfrm>
                <a:off x="6386519" y="420884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4" name="Oval 114"/>
              <p:cNvSpPr>
                <a:spLocks noChangeAspect="1" noChangeArrowheads="1"/>
              </p:cNvSpPr>
              <p:nvPr/>
            </p:nvSpPr>
            <p:spPr bwMode="auto">
              <a:xfrm>
                <a:off x="6524956" y="412430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85" name="Oval 116"/>
              <p:cNvSpPr>
                <a:spLocks noChangeAspect="1" noChangeArrowheads="1"/>
              </p:cNvSpPr>
              <p:nvPr/>
            </p:nvSpPr>
            <p:spPr bwMode="auto">
              <a:xfrm>
                <a:off x="6154303" y="410644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6" name="Oval 117"/>
              <p:cNvSpPr>
                <a:spLocks noChangeAspect="1" noChangeArrowheads="1"/>
              </p:cNvSpPr>
              <p:nvPr/>
            </p:nvSpPr>
            <p:spPr bwMode="auto">
              <a:xfrm>
                <a:off x="5764652"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7" name="Oval 118"/>
              <p:cNvSpPr>
                <a:spLocks noChangeAspect="1" noChangeArrowheads="1"/>
              </p:cNvSpPr>
              <p:nvPr/>
            </p:nvSpPr>
            <p:spPr bwMode="auto">
              <a:xfrm>
                <a:off x="5894535" y="408281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8" name="Oval 119"/>
              <p:cNvSpPr>
                <a:spLocks noChangeAspect="1" noChangeArrowheads="1"/>
              </p:cNvSpPr>
              <p:nvPr/>
            </p:nvSpPr>
            <p:spPr bwMode="auto">
              <a:xfrm>
                <a:off x="5749361" y="406659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9" name="Oval 120"/>
              <p:cNvSpPr>
                <a:spLocks noChangeAspect="1" noChangeArrowheads="1"/>
              </p:cNvSpPr>
              <p:nvPr/>
            </p:nvSpPr>
            <p:spPr bwMode="auto">
              <a:xfrm>
                <a:off x="5512756"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0" name="Oval 121"/>
              <p:cNvSpPr>
                <a:spLocks noChangeAspect="1" noChangeArrowheads="1"/>
              </p:cNvSpPr>
              <p:nvPr/>
            </p:nvSpPr>
            <p:spPr bwMode="auto">
              <a:xfrm>
                <a:off x="5599345" y="383076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1" name="Oval 122"/>
              <p:cNvSpPr>
                <a:spLocks noChangeAspect="1" noChangeArrowheads="1"/>
              </p:cNvSpPr>
              <p:nvPr/>
            </p:nvSpPr>
            <p:spPr bwMode="auto">
              <a:xfrm>
                <a:off x="5638704"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2" name="Oval 123"/>
              <p:cNvSpPr>
                <a:spLocks noChangeAspect="1" noChangeArrowheads="1"/>
              </p:cNvSpPr>
              <p:nvPr/>
            </p:nvSpPr>
            <p:spPr bwMode="auto">
              <a:xfrm>
                <a:off x="5478940" y="40495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3" name="Oval 124"/>
              <p:cNvSpPr>
                <a:spLocks noChangeAspect="1" noChangeArrowheads="1"/>
              </p:cNvSpPr>
              <p:nvPr/>
            </p:nvSpPr>
            <p:spPr bwMode="auto">
              <a:xfrm>
                <a:off x="5260860"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4" name="Oval 125"/>
              <p:cNvSpPr>
                <a:spLocks noChangeAspect="1" noChangeArrowheads="1"/>
              </p:cNvSpPr>
              <p:nvPr/>
            </p:nvSpPr>
            <p:spPr bwMode="auto">
              <a:xfrm>
                <a:off x="5386808"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5" name="Oval 126"/>
              <p:cNvSpPr>
                <a:spLocks noChangeAspect="1" noChangeArrowheads="1"/>
              </p:cNvSpPr>
              <p:nvPr/>
            </p:nvSpPr>
            <p:spPr bwMode="auto">
              <a:xfrm>
                <a:off x="5323834" y="39371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6" name="Oval 127"/>
              <p:cNvSpPr>
                <a:spLocks noChangeAspect="1" noChangeArrowheads="1"/>
              </p:cNvSpPr>
              <p:nvPr/>
            </p:nvSpPr>
            <p:spPr bwMode="auto">
              <a:xfrm>
                <a:off x="5260860"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7" name="Oval 128"/>
              <p:cNvSpPr>
                <a:spLocks noChangeAspect="1" noChangeArrowheads="1"/>
              </p:cNvSpPr>
              <p:nvPr/>
            </p:nvSpPr>
            <p:spPr bwMode="auto">
              <a:xfrm>
                <a:off x="5008964"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8" name="Oval 129"/>
              <p:cNvSpPr>
                <a:spLocks noChangeAspect="1" noChangeArrowheads="1"/>
              </p:cNvSpPr>
              <p:nvPr/>
            </p:nvSpPr>
            <p:spPr bwMode="auto">
              <a:xfrm>
                <a:off x="5134912"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9" name="Oval 130"/>
              <p:cNvSpPr>
                <a:spLocks noChangeAspect="1" noChangeArrowheads="1"/>
              </p:cNvSpPr>
              <p:nvPr/>
            </p:nvSpPr>
            <p:spPr bwMode="auto">
              <a:xfrm>
                <a:off x="5134912"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0" name="Oval 131"/>
              <p:cNvSpPr>
                <a:spLocks noChangeAspect="1" noChangeArrowheads="1"/>
              </p:cNvSpPr>
              <p:nvPr/>
            </p:nvSpPr>
            <p:spPr bwMode="auto">
              <a:xfrm>
                <a:off x="5008964"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1" name="Oval 132"/>
              <p:cNvSpPr>
                <a:spLocks noChangeAspect="1" noChangeArrowheads="1"/>
              </p:cNvSpPr>
              <p:nvPr/>
            </p:nvSpPr>
            <p:spPr bwMode="auto">
              <a:xfrm>
                <a:off x="7276027"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2" name="Oval 133"/>
              <p:cNvSpPr>
                <a:spLocks noChangeAspect="1" noChangeArrowheads="1"/>
              </p:cNvSpPr>
              <p:nvPr/>
            </p:nvSpPr>
            <p:spPr bwMode="auto">
              <a:xfrm>
                <a:off x="7401975"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3" name="Oval 134"/>
              <p:cNvSpPr>
                <a:spLocks noChangeAspect="1" noChangeArrowheads="1"/>
              </p:cNvSpPr>
              <p:nvPr/>
            </p:nvSpPr>
            <p:spPr bwMode="auto">
              <a:xfrm>
                <a:off x="7401975"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4" name="Oval 135"/>
              <p:cNvSpPr>
                <a:spLocks noChangeAspect="1" noChangeArrowheads="1"/>
              </p:cNvSpPr>
              <p:nvPr/>
            </p:nvSpPr>
            <p:spPr bwMode="auto">
              <a:xfrm>
                <a:off x="7276027"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5" name="Oval 136"/>
              <p:cNvSpPr>
                <a:spLocks noChangeAspect="1" noChangeArrowheads="1"/>
              </p:cNvSpPr>
              <p:nvPr/>
            </p:nvSpPr>
            <p:spPr bwMode="auto">
              <a:xfrm>
                <a:off x="7087631" y="39295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6" name="Oval 137"/>
              <p:cNvSpPr>
                <a:spLocks noChangeAspect="1" noChangeArrowheads="1"/>
              </p:cNvSpPr>
              <p:nvPr/>
            </p:nvSpPr>
            <p:spPr bwMode="auto">
              <a:xfrm>
                <a:off x="7106784" y="3795325"/>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7" name="Oval 138"/>
              <p:cNvSpPr>
                <a:spLocks noChangeAspect="1" noChangeArrowheads="1"/>
              </p:cNvSpPr>
              <p:nvPr/>
            </p:nvSpPr>
            <p:spPr bwMode="auto">
              <a:xfrm>
                <a:off x="7211843" y="408913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8" name="Oval 139"/>
              <p:cNvSpPr>
                <a:spLocks noChangeAspect="1" noChangeArrowheads="1"/>
              </p:cNvSpPr>
              <p:nvPr/>
            </p:nvSpPr>
            <p:spPr bwMode="auto">
              <a:xfrm>
                <a:off x="6976900" y="392528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9" name="Oval 141"/>
              <p:cNvSpPr>
                <a:spLocks noChangeAspect="1" noChangeArrowheads="1"/>
              </p:cNvSpPr>
              <p:nvPr/>
            </p:nvSpPr>
            <p:spPr bwMode="auto">
              <a:xfrm>
                <a:off x="6898183"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0" name="Oval 142"/>
              <p:cNvSpPr>
                <a:spLocks noChangeAspect="1" noChangeArrowheads="1"/>
              </p:cNvSpPr>
              <p:nvPr/>
            </p:nvSpPr>
            <p:spPr bwMode="auto">
              <a:xfrm>
                <a:off x="6870402" y="404226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1" name="Oval 143"/>
              <p:cNvSpPr>
                <a:spLocks noChangeAspect="1" noChangeArrowheads="1"/>
              </p:cNvSpPr>
              <p:nvPr/>
            </p:nvSpPr>
            <p:spPr bwMode="auto">
              <a:xfrm>
                <a:off x="6781014" y="38014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3" name="Oval 152"/>
              <p:cNvSpPr>
                <a:spLocks noChangeAspect="1" noChangeArrowheads="1"/>
              </p:cNvSpPr>
              <p:nvPr/>
            </p:nvSpPr>
            <p:spPr bwMode="auto">
              <a:xfrm>
                <a:off x="7401975"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4" name="Oval 153"/>
              <p:cNvSpPr>
                <a:spLocks noChangeAspect="1" noChangeArrowheads="1"/>
              </p:cNvSpPr>
              <p:nvPr/>
            </p:nvSpPr>
            <p:spPr bwMode="auto">
              <a:xfrm>
                <a:off x="7276027"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5" name="Oval 154"/>
              <p:cNvSpPr>
                <a:spLocks noChangeAspect="1" noChangeArrowheads="1"/>
              </p:cNvSpPr>
              <p:nvPr/>
            </p:nvSpPr>
            <p:spPr bwMode="auto">
              <a:xfrm>
                <a:off x="7177101" y="3667238"/>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6" name="Oval 156"/>
              <p:cNvSpPr>
                <a:spLocks noChangeAspect="1" noChangeArrowheads="1"/>
              </p:cNvSpPr>
              <p:nvPr/>
            </p:nvSpPr>
            <p:spPr bwMode="auto">
              <a:xfrm>
                <a:off x="6952226" y="3721280"/>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7" name="Oval 157"/>
              <p:cNvSpPr>
                <a:spLocks noChangeAspect="1" noChangeArrowheads="1"/>
              </p:cNvSpPr>
              <p:nvPr/>
            </p:nvSpPr>
            <p:spPr bwMode="auto">
              <a:xfrm>
                <a:off x="6903484" y="3555295"/>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8" name="Oval 163"/>
              <p:cNvSpPr>
                <a:spLocks noChangeAspect="1" noChangeArrowheads="1"/>
              </p:cNvSpPr>
              <p:nvPr/>
            </p:nvSpPr>
            <p:spPr bwMode="auto">
              <a:xfrm>
                <a:off x="5947063" y="3701979"/>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9" name="Oval 164"/>
              <p:cNvSpPr>
                <a:spLocks noChangeAspect="1" noChangeArrowheads="1"/>
              </p:cNvSpPr>
              <p:nvPr/>
            </p:nvSpPr>
            <p:spPr bwMode="auto">
              <a:xfrm>
                <a:off x="6111008" y="398436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0" name="Oval 165"/>
              <p:cNvSpPr>
                <a:spLocks noChangeAspect="1" noChangeArrowheads="1"/>
              </p:cNvSpPr>
              <p:nvPr/>
            </p:nvSpPr>
            <p:spPr bwMode="auto">
              <a:xfrm>
                <a:off x="5678062" y="3889843"/>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1" name="Oval 166"/>
              <p:cNvSpPr>
                <a:spLocks noChangeAspect="1" noChangeArrowheads="1"/>
              </p:cNvSpPr>
              <p:nvPr/>
            </p:nvSpPr>
            <p:spPr bwMode="auto">
              <a:xfrm>
                <a:off x="5591473" y="3614165"/>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2" name="Oval 167"/>
              <p:cNvSpPr>
                <a:spLocks noChangeAspect="1" noChangeArrowheads="1"/>
              </p:cNvSpPr>
              <p:nvPr/>
            </p:nvSpPr>
            <p:spPr bwMode="auto">
              <a:xfrm>
                <a:off x="5512756"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3" name="Oval 168"/>
              <p:cNvSpPr>
                <a:spLocks noChangeAspect="1" noChangeArrowheads="1"/>
              </p:cNvSpPr>
              <p:nvPr/>
            </p:nvSpPr>
            <p:spPr bwMode="auto">
              <a:xfrm>
                <a:off x="5386808"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4" name="Oval 169"/>
              <p:cNvSpPr>
                <a:spLocks noChangeAspect="1" noChangeArrowheads="1"/>
              </p:cNvSpPr>
              <p:nvPr/>
            </p:nvSpPr>
            <p:spPr bwMode="auto">
              <a:xfrm>
                <a:off x="5260860"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5" name="Oval 170"/>
              <p:cNvSpPr>
                <a:spLocks noChangeAspect="1" noChangeArrowheads="1"/>
              </p:cNvSpPr>
              <p:nvPr/>
            </p:nvSpPr>
            <p:spPr bwMode="auto">
              <a:xfrm>
                <a:off x="5134912"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6" name="Oval 171"/>
              <p:cNvSpPr>
                <a:spLocks noChangeAspect="1" noChangeArrowheads="1"/>
              </p:cNvSpPr>
              <p:nvPr/>
            </p:nvSpPr>
            <p:spPr bwMode="auto">
              <a:xfrm>
                <a:off x="5008964"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7" name="Line 174"/>
              <p:cNvSpPr>
                <a:spLocks noChangeAspect="1" noChangeShapeType="1"/>
              </p:cNvSpPr>
              <p:nvPr/>
            </p:nvSpPr>
            <p:spPr bwMode="auto">
              <a:xfrm>
                <a:off x="6268443" y="4263976"/>
                <a:ext cx="125948"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8" name="Line 175"/>
              <p:cNvSpPr>
                <a:spLocks noChangeAspect="1" noChangeShapeType="1"/>
              </p:cNvSpPr>
              <p:nvPr/>
            </p:nvSpPr>
            <p:spPr bwMode="auto">
              <a:xfrm>
                <a:off x="6394391" y="4642048"/>
                <a:ext cx="629740"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9" name="Line 176"/>
              <p:cNvSpPr>
                <a:spLocks noChangeAspect="1" noChangeShapeType="1"/>
              </p:cNvSpPr>
              <p:nvPr/>
            </p:nvSpPr>
            <p:spPr bwMode="auto">
              <a:xfrm flipH="1">
                <a:off x="5882728" y="3917411"/>
                <a:ext cx="82653" cy="24811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0" name="Line 177"/>
              <p:cNvSpPr>
                <a:spLocks noChangeAspect="1" noChangeShapeType="1"/>
              </p:cNvSpPr>
              <p:nvPr/>
            </p:nvSpPr>
            <p:spPr bwMode="auto">
              <a:xfrm>
                <a:off x="5977189" y="3925287"/>
                <a:ext cx="346357" cy="14571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1" name="Line 178"/>
              <p:cNvSpPr>
                <a:spLocks noChangeAspect="1" noChangeShapeType="1"/>
              </p:cNvSpPr>
              <p:nvPr/>
            </p:nvSpPr>
            <p:spPr bwMode="auto">
              <a:xfrm>
                <a:off x="6075586" y="4043434"/>
                <a:ext cx="74782" cy="27961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2" name="Line 179"/>
              <p:cNvSpPr>
                <a:spLocks noChangeAspect="1" noChangeShapeType="1"/>
              </p:cNvSpPr>
              <p:nvPr/>
            </p:nvSpPr>
            <p:spPr bwMode="auto">
              <a:xfrm>
                <a:off x="6201533" y="4185211"/>
                <a:ext cx="271575" cy="208727"/>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3" name="Line 180"/>
              <p:cNvSpPr>
                <a:spLocks noChangeAspect="1" noChangeShapeType="1"/>
              </p:cNvSpPr>
              <p:nvPr/>
            </p:nvSpPr>
            <p:spPr bwMode="auto">
              <a:xfrm>
                <a:off x="6469173" y="4393939"/>
                <a:ext cx="366036" cy="5907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4" name="Line 181"/>
              <p:cNvSpPr>
                <a:spLocks noChangeAspect="1" noChangeShapeType="1"/>
              </p:cNvSpPr>
              <p:nvPr/>
            </p:nvSpPr>
            <p:spPr bwMode="auto">
              <a:xfrm>
                <a:off x="6268443" y="4283668"/>
                <a:ext cx="326677" cy="24417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5" name="Line 182"/>
              <p:cNvSpPr>
                <a:spLocks noChangeAspect="1" noChangeShapeType="1"/>
              </p:cNvSpPr>
              <p:nvPr/>
            </p:nvSpPr>
            <p:spPr bwMode="auto">
              <a:xfrm>
                <a:off x="6599057" y="4531777"/>
                <a:ext cx="125948" cy="1969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6" name="Line 183"/>
              <p:cNvSpPr>
                <a:spLocks noChangeAspect="1" noChangeShapeType="1"/>
              </p:cNvSpPr>
              <p:nvPr/>
            </p:nvSpPr>
            <p:spPr bwMode="auto">
              <a:xfrm>
                <a:off x="6323546" y="4460889"/>
                <a:ext cx="82653" cy="25992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7" name="Line 184"/>
              <p:cNvSpPr>
                <a:spLocks noChangeAspect="1" noChangeShapeType="1"/>
              </p:cNvSpPr>
              <p:nvPr/>
            </p:nvSpPr>
            <p:spPr bwMode="auto">
              <a:xfrm flipH="1">
                <a:off x="6166111" y="4716875"/>
                <a:ext cx="240088" cy="30718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8" name="Line 185"/>
              <p:cNvSpPr>
                <a:spLocks noChangeAspect="1" noChangeShapeType="1"/>
              </p:cNvSpPr>
              <p:nvPr/>
            </p:nvSpPr>
            <p:spPr bwMode="auto">
              <a:xfrm flipH="1">
                <a:off x="5945702" y="4571160"/>
                <a:ext cx="429010" cy="17722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9" name="Line 186"/>
              <p:cNvSpPr>
                <a:spLocks noChangeAspect="1" noChangeShapeType="1"/>
              </p:cNvSpPr>
              <p:nvPr/>
            </p:nvSpPr>
            <p:spPr bwMode="auto">
              <a:xfrm flipH="1" flipV="1">
                <a:off x="5622960" y="4657801"/>
                <a:ext cx="322742"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0" name="Line 187"/>
              <p:cNvSpPr>
                <a:spLocks noChangeAspect="1" noChangeShapeType="1"/>
              </p:cNvSpPr>
              <p:nvPr/>
            </p:nvSpPr>
            <p:spPr bwMode="auto">
              <a:xfrm>
                <a:off x="6469173" y="4685369"/>
                <a:ext cx="385716" cy="37413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1" name="Line 188"/>
              <p:cNvSpPr>
                <a:spLocks noChangeAspect="1" noChangeShapeType="1"/>
              </p:cNvSpPr>
              <p:nvPr/>
            </p:nvSpPr>
            <p:spPr bwMode="auto">
              <a:xfrm flipV="1">
                <a:off x="6536083" y="4642048"/>
                <a:ext cx="369972" cy="8270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2" name="Line 189"/>
              <p:cNvSpPr>
                <a:spLocks noChangeAspect="1" noChangeShapeType="1"/>
              </p:cNvSpPr>
              <p:nvPr/>
            </p:nvSpPr>
            <p:spPr bwMode="auto">
              <a:xfrm flipH="1">
                <a:off x="6433750" y="4775949"/>
                <a:ext cx="184986" cy="29143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3" name="Line 190"/>
              <p:cNvSpPr>
                <a:spLocks noChangeAspect="1" noChangeShapeType="1"/>
              </p:cNvSpPr>
              <p:nvPr/>
            </p:nvSpPr>
            <p:spPr bwMode="auto">
              <a:xfrm>
                <a:off x="6665966" y="4807455"/>
                <a:ext cx="570702" cy="33081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4" name="Line 191"/>
              <p:cNvSpPr>
                <a:spLocks noChangeAspect="1" noChangeShapeType="1"/>
              </p:cNvSpPr>
              <p:nvPr/>
            </p:nvSpPr>
            <p:spPr bwMode="auto">
              <a:xfrm flipV="1">
                <a:off x="6748620" y="4772010"/>
                <a:ext cx="452625"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5" name="Oval 192"/>
              <p:cNvSpPr>
                <a:spLocks noChangeAspect="1" noChangeArrowheads="1"/>
              </p:cNvSpPr>
              <p:nvPr/>
            </p:nvSpPr>
            <p:spPr bwMode="auto">
              <a:xfrm>
                <a:off x="6326802" y="4008147"/>
                <a:ext cx="125948" cy="126024"/>
              </a:xfrm>
              <a:prstGeom prst="ellipse">
                <a:avLst/>
              </a:prstGeom>
              <a:gradFill rotWithShape="0">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6" name="Oval 193"/>
              <p:cNvSpPr>
                <a:spLocks noChangeAspect="1" noChangeArrowheads="1"/>
              </p:cNvSpPr>
              <p:nvPr/>
            </p:nvSpPr>
            <p:spPr bwMode="auto">
              <a:xfrm>
                <a:off x="7170120" y="480818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7" name="Oval 194"/>
              <p:cNvSpPr>
                <a:spLocks noChangeAspect="1" noChangeArrowheads="1"/>
              </p:cNvSpPr>
              <p:nvPr/>
            </p:nvSpPr>
            <p:spPr bwMode="auto">
              <a:xfrm>
                <a:off x="7157951" y="5083132"/>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8" name="Oval 195"/>
              <p:cNvSpPr>
                <a:spLocks noChangeAspect="1" noChangeArrowheads="1"/>
              </p:cNvSpPr>
              <p:nvPr/>
            </p:nvSpPr>
            <p:spPr bwMode="auto">
              <a:xfrm>
                <a:off x="6335353" y="5063441"/>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9" name="Oval 196"/>
              <p:cNvSpPr>
                <a:spLocks noChangeAspect="1" noChangeArrowheads="1"/>
              </p:cNvSpPr>
              <p:nvPr/>
            </p:nvSpPr>
            <p:spPr bwMode="auto">
              <a:xfrm>
                <a:off x="6071650" y="4988614"/>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0" name="Oval 197"/>
              <p:cNvSpPr>
                <a:spLocks noChangeAspect="1" noChangeArrowheads="1"/>
              </p:cNvSpPr>
              <p:nvPr/>
            </p:nvSpPr>
            <p:spPr bwMode="auto">
              <a:xfrm>
                <a:off x="6776171" y="500830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1" name="Oval 198"/>
              <p:cNvSpPr>
                <a:spLocks noChangeAspect="1" noChangeArrowheads="1"/>
              </p:cNvSpPr>
              <p:nvPr/>
            </p:nvSpPr>
            <p:spPr bwMode="auto">
              <a:xfrm>
                <a:off x="5556050" y="4594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2" name="Oval 199"/>
              <p:cNvSpPr>
                <a:spLocks noChangeAspect="1" noChangeArrowheads="1"/>
              </p:cNvSpPr>
              <p:nvPr/>
            </p:nvSpPr>
            <p:spPr bwMode="auto">
              <a:xfrm>
                <a:off x="6855447" y="440596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3" name="Oval 200"/>
              <p:cNvSpPr>
                <a:spLocks noChangeAspect="1" noChangeArrowheads="1"/>
              </p:cNvSpPr>
              <p:nvPr/>
            </p:nvSpPr>
            <p:spPr bwMode="auto">
              <a:xfrm>
                <a:off x="6673838" y="4669616"/>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4" name="Line 201"/>
              <p:cNvSpPr>
                <a:spLocks noChangeAspect="1" noChangeShapeType="1"/>
              </p:cNvSpPr>
              <p:nvPr/>
            </p:nvSpPr>
            <p:spPr bwMode="auto">
              <a:xfrm>
                <a:off x="5886664" y="4165520"/>
                <a:ext cx="82653" cy="29536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5" name="Line 202"/>
              <p:cNvSpPr>
                <a:spLocks noChangeAspect="1" noChangeShapeType="1"/>
              </p:cNvSpPr>
              <p:nvPr/>
            </p:nvSpPr>
            <p:spPr bwMode="auto">
              <a:xfrm flipH="1">
                <a:off x="5988996" y="4319112"/>
                <a:ext cx="153499" cy="32293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6" name="Line 203"/>
              <p:cNvSpPr>
                <a:spLocks noChangeAspect="1" noChangeShapeType="1"/>
              </p:cNvSpPr>
              <p:nvPr/>
            </p:nvSpPr>
            <p:spPr bwMode="auto">
              <a:xfrm>
                <a:off x="6909991" y="4638110"/>
                <a:ext cx="295190" cy="1969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7" name="Oval 204"/>
              <p:cNvSpPr>
                <a:spLocks noChangeAspect="1" noChangeArrowheads="1"/>
              </p:cNvSpPr>
              <p:nvPr/>
            </p:nvSpPr>
            <p:spPr bwMode="auto">
              <a:xfrm>
                <a:off x="7205772" y="4598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8" name="Oval 205"/>
              <p:cNvSpPr>
                <a:spLocks noChangeAspect="1" noChangeArrowheads="1"/>
              </p:cNvSpPr>
              <p:nvPr/>
            </p:nvSpPr>
            <p:spPr bwMode="auto">
              <a:xfrm>
                <a:off x="5919401" y="457867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9" name="Oval 206"/>
              <p:cNvSpPr>
                <a:spLocks noChangeAspect="1" noChangeArrowheads="1"/>
              </p:cNvSpPr>
              <p:nvPr/>
            </p:nvSpPr>
            <p:spPr bwMode="auto">
              <a:xfrm>
                <a:off x="5894535" y="4405753"/>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sp>
          <p:nvSpPr>
            <p:cNvPr id="473" name="Oval 172"/>
            <p:cNvSpPr>
              <a:spLocks noChangeAspect="1" noChangeArrowheads="1"/>
            </p:cNvSpPr>
            <p:nvPr/>
          </p:nvSpPr>
          <p:spPr bwMode="auto">
            <a:xfrm>
              <a:off x="4398090" y="4148927"/>
              <a:ext cx="125948" cy="126024"/>
            </a:xfrm>
            <a:prstGeom prst="ellipse">
              <a:avLst/>
            </a:prstGeom>
            <a:gradFill rotWithShape="0">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p:spPr>
          <p:txBody>
            <a:bodyPr wrap="none" anchor="ctr"/>
            <a:lstStyle/>
            <a:p>
              <a:endParaRPr lang="ja-JP" altLang="en-US"/>
            </a:p>
          </p:txBody>
        </p:sp>
      </p:grpSp>
      <p:grpSp>
        <p:nvGrpSpPr>
          <p:cNvPr id="661" name="Group 660"/>
          <p:cNvGrpSpPr/>
          <p:nvPr/>
        </p:nvGrpSpPr>
        <p:grpSpPr>
          <a:xfrm>
            <a:off x="5356356" y="2933128"/>
            <a:ext cx="1902250" cy="2035795"/>
            <a:chOff x="5458709" y="1299512"/>
            <a:chExt cx="1902250" cy="2035795"/>
          </a:xfrm>
        </p:grpSpPr>
        <p:sp>
          <p:nvSpPr>
            <p:cNvPr id="678" name="Oval 149"/>
            <p:cNvSpPr>
              <a:spLocks noChangeAspect="1" noChangeArrowheads="1"/>
            </p:cNvSpPr>
            <p:nvPr/>
          </p:nvSpPr>
          <p:spPr bwMode="auto">
            <a:xfrm>
              <a:off x="6805075"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79" name="Oval 155"/>
            <p:cNvSpPr>
              <a:spLocks noChangeAspect="1" noChangeArrowheads="1"/>
            </p:cNvSpPr>
            <p:nvPr/>
          </p:nvSpPr>
          <p:spPr bwMode="auto">
            <a:xfrm>
              <a:off x="7235011" y="2529139"/>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0" name="Oval 160"/>
            <p:cNvSpPr>
              <a:spLocks noChangeAspect="1" noChangeArrowheads="1"/>
            </p:cNvSpPr>
            <p:nvPr/>
          </p:nvSpPr>
          <p:spPr bwMode="auto">
            <a:xfrm>
              <a:off x="6277552" y="1299512"/>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1" name="Oval 161"/>
            <p:cNvSpPr>
              <a:spLocks noChangeAspect="1" noChangeArrowheads="1"/>
            </p:cNvSpPr>
            <p:nvPr/>
          </p:nvSpPr>
          <p:spPr bwMode="auto">
            <a:xfrm>
              <a:off x="5473530" y="2112638"/>
              <a:ext cx="128572"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2" name="Oval 162"/>
            <p:cNvSpPr>
              <a:spLocks noChangeAspect="1" noChangeArrowheads="1"/>
            </p:cNvSpPr>
            <p:nvPr/>
          </p:nvSpPr>
          <p:spPr bwMode="auto">
            <a:xfrm>
              <a:off x="5458709" y="1661066"/>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3" name="Oval 151"/>
            <p:cNvSpPr>
              <a:spLocks noChangeAspect="1" noChangeArrowheads="1"/>
            </p:cNvSpPr>
            <p:nvPr/>
          </p:nvSpPr>
          <p:spPr bwMode="auto">
            <a:xfrm>
              <a:off x="6859033" y="223344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4" name="Oval 155"/>
            <p:cNvSpPr>
              <a:spLocks noChangeAspect="1" noChangeArrowheads="1"/>
            </p:cNvSpPr>
            <p:nvPr/>
          </p:nvSpPr>
          <p:spPr bwMode="auto">
            <a:xfrm>
              <a:off x="7093517" y="2172756"/>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5" name="Oval 149"/>
            <p:cNvSpPr>
              <a:spLocks noChangeAspect="1" noChangeArrowheads="1"/>
            </p:cNvSpPr>
            <p:nvPr/>
          </p:nvSpPr>
          <p:spPr bwMode="auto">
            <a:xfrm>
              <a:off x="6297833" y="198120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6" name="Oval 151"/>
            <p:cNvSpPr>
              <a:spLocks noChangeAspect="1" noChangeArrowheads="1"/>
            </p:cNvSpPr>
            <p:nvPr/>
          </p:nvSpPr>
          <p:spPr bwMode="auto">
            <a:xfrm>
              <a:off x="6764004" y="18213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7" name="Oval 145"/>
            <p:cNvSpPr>
              <a:spLocks noChangeAspect="1" noChangeArrowheads="1"/>
            </p:cNvSpPr>
            <p:nvPr/>
          </p:nvSpPr>
          <p:spPr bwMode="auto">
            <a:xfrm>
              <a:off x="6079829" y="199813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8" name="Oval 108"/>
            <p:cNvSpPr>
              <a:spLocks noChangeAspect="1" noChangeArrowheads="1"/>
            </p:cNvSpPr>
            <p:nvPr/>
          </p:nvSpPr>
          <p:spPr bwMode="auto">
            <a:xfrm>
              <a:off x="6027423" y="28053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9" name="Oval 123"/>
            <p:cNvSpPr>
              <a:spLocks noChangeAspect="1" noChangeArrowheads="1"/>
            </p:cNvSpPr>
            <p:nvPr/>
          </p:nvSpPr>
          <p:spPr bwMode="auto">
            <a:xfrm>
              <a:off x="5882989" y="2114486"/>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690" name="Oval 148"/>
            <p:cNvSpPr>
              <a:spLocks noChangeAspect="1" noChangeArrowheads="1"/>
            </p:cNvSpPr>
            <p:nvPr/>
          </p:nvSpPr>
          <p:spPr bwMode="auto">
            <a:xfrm>
              <a:off x="6585317" y="22404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1" name="Oval 145"/>
            <p:cNvSpPr>
              <a:spLocks noChangeAspect="1" noChangeArrowheads="1"/>
            </p:cNvSpPr>
            <p:nvPr/>
          </p:nvSpPr>
          <p:spPr bwMode="auto">
            <a:xfrm>
              <a:off x="6671267" y="247416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2" name="Oval 148"/>
            <p:cNvSpPr>
              <a:spLocks noChangeAspect="1" noChangeArrowheads="1"/>
            </p:cNvSpPr>
            <p:nvPr/>
          </p:nvSpPr>
          <p:spPr bwMode="auto">
            <a:xfrm>
              <a:off x="5758046" y="23774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3" name="Oval 145"/>
            <p:cNvSpPr>
              <a:spLocks noChangeAspect="1" noChangeArrowheads="1"/>
            </p:cNvSpPr>
            <p:nvPr/>
          </p:nvSpPr>
          <p:spPr bwMode="auto">
            <a:xfrm>
              <a:off x="7203904" y="180269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4" name="Oval 149"/>
            <p:cNvSpPr>
              <a:spLocks noChangeAspect="1" noChangeArrowheads="1"/>
            </p:cNvSpPr>
            <p:nvPr/>
          </p:nvSpPr>
          <p:spPr bwMode="auto">
            <a:xfrm>
              <a:off x="6412844" y="26023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5" name="Oval 143"/>
            <p:cNvSpPr>
              <a:spLocks noChangeAspect="1" noChangeArrowheads="1"/>
            </p:cNvSpPr>
            <p:nvPr/>
          </p:nvSpPr>
          <p:spPr bwMode="auto">
            <a:xfrm>
              <a:off x="6827240" y="2038927"/>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6" name="Oval 107"/>
            <p:cNvSpPr>
              <a:spLocks noChangeAspect="1" noChangeArrowheads="1"/>
            </p:cNvSpPr>
            <p:nvPr/>
          </p:nvSpPr>
          <p:spPr bwMode="auto">
            <a:xfrm>
              <a:off x="6296444" y="151165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8" name="Oval 145"/>
            <p:cNvSpPr>
              <a:spLocks noChangeAspect="1" noChangeArrowheads="1"/>
            </p:cNvSpPr>
            <p:nvPr/>
          </p:nvSpPr>
          <p:spPr bwMode="auto">
            <a:xfrm>
              <a:off x="6223706" y="1726195"/>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9" name="Oval 149"/>
            <p:cNvSpPr>
              <a:spLocks noChangeAspect="1" noChangeArrowheads="1"/>
            </p:cNvSpPr>
            <p:nvPr/>
          </p:nvSpPr>
          <p:spPr bwMode="auto">
            <a:xfrm>
              <a:off x="5810138"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700" name="Oval 149"/>
            <p:cNvSpPr>
              <a:spLocks noChangeAspect="1" noChangeArrowheads="1"/>
            </p:cNvSpPr>
            <p:nvPr/>
          </p:nvSpPr>
          <p:spPr bwMode="auto">
            <a:xfrm>
              <a:off x="6362940" y="221002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01" name="Oval 108"/>
            <p:cNvSpPr>
              <a:spLocks noChangeAspect="1" noChangeArrowheads="1"/>
            </p:cNvSpPr>
            <p:nvPr/>
          </p:nvSpPr>
          <p:spPr bwMode="auto">
            <a:xfrm>
              <a:off x="6011347" y="272494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2" name="Oval 149"/>
            <p:cNvSpPr>
              <a:spLocks noChangeAspect="1" noChangeArrowheads="1"/>
            </p:cNvSpPr>
            <p:nvPr/>
          </p:nvSpPr>
          <p:spPr bwMode="auto">
            <a:xfrm>
              <a:off x="5797384" y="2119180"/>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703" name="Oval 148"/>
            <p:cNvSpPr>
              <a:spLocks noChangeAspect="1" noChangeArrowheads="1"/>
            </p:cNvSpPr>
            <p:nvPr/>
          </p:nvSpPr>
          <p:spPr bwMode="auto">
            <a:xfrm>
              <a:off x="5709819" y="22890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4" name="Oval 148"/>
            <p:cNvSpPr>
              <a:spLocks noChangeAspect="1" noChangeArrowheads="1"/>
            </p:cNvSpPr>
            <p:nvPr/>
          </p:nvSpPr>
          <p:spPr bwMode="auto">
            <a:xfrm>
              <a:off x="6835111" y="1798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0" name="Oval 151"/>
            <p:cNvSpPr>
              <a:spLocks noChangeAspect="1" noChangeArrowheads="1"/>
            </p:cNvSpPr>
            <p:nvPr/>
          </p:nvSpPr>
          <p:spPr bwMode="auto">
            <a:xfrm>
              <a:off x="6587979" y="2622131"/>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1" name="Oval 151"/>
            <p:cNvSpPr>
              <a:spLocks noChangeAspect="1" noChangeArrowheads="1"/>
            </p:cNvSpPr>
            <p:nvPr/>
          </p:nvSpPr>
          <p:spPr bwMode="auto">
            <a:xfrm>
              <a:off x="6510419" y="320928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2" name="Oval 145"/>
            <p:cNvSpPr>
              <a:spLocks noChangeAspect="1" noChangeArrowheads="1"/>
            </p:cNvSpPr>
            <p:nvPr/>
          </p:nvSpPr>
          <p:spPr bwMode="auto">
            <a:xfrm>
              <a:off x="6157730" y="216993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3" name="Oval 145"/>
            <p:cNvSpPr>
              <a:spLocks noChangeAspect="1" noChangeArrowheads="1"/>
            </p:cNvSpPr>
            <p:nvPr/>
          </p:nvSpPr>
          <p:spPr bwMode="auto">
            <a:xfrm>
              <a:off x="6921288" y="27333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52" name="Oval 145"/>
            <p:cNvSpPr>
              <a:spLocks noChangeAspect="1" noChangeArrowheads="1"/>
            </p:cNvSpPr>
            <p:nvPr/>
          </p:nvSpPr>
          <p:spPr bwMode="auto">
            <a:xfrm>
              <a:off x="6288382" y="2790430"/>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grpSp>
      <p:grpSp>
        <p:nvGrpSpPr>
          <p:cNvPr id="3" name="Group 2"/>
          <p:cNvGrpSpPr/>
          <p:nvPr/>
        </p:nvGrpSpPr>
        <p:grpSpPr>
          <a:xfrm>
            <a:off x="4654595" y="2687618"/>
            <a:ext cx="3234934" cy="2048899"/>
            <a:chOff x="4654594" y="1799774"/>
            <a:chExt cx="3234934" cy="2048899"/>
          </a:xfrm>
        </p:grpSpPr>
        <p:sp>
          <p:nvSpPr>
            <p:cNvPr id="662" name="TextBox 661"/>
            <p:cNvSpPr txBox="1"/>
            <p:nvPr/>
          </p:nvSpPr>
          <p:spPr>
            <a:xfrm>
              <a:off x="7105098" y="27971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3" name="TextBox 662"/>
            <p:cNvSpPr txBox="1"/>
            <p:nvPr/>
          </p:nvSpPr>
          <p:spPr>
            <a:xfrm>
              <a:off x="6978261" y="356649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4" name="TextBox 663"/>
            <p:cNvSpPr txBox="1"/>
            <p:nvPr/>
          </p:nvSpPr>
          <p:spPr>
            <a:xfrm>
              <a:off x="6482026" y="35716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5" name="TextBox 664"/>
            <p:cNvSpPr txBox="1"/>
            <p:nvPr/>
          </p:nvSpPr>
          <p:spPr>
            <a:xfrm>
              <a:off x="7077641" y="295654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6" name="TextBox 665"/>
            <p:cNvSpPr txBox="1"/>
            <p:nvPr/>
          </p:nvSpPr>
          <p:spPr>
            <a:xfrm>
              <a:off x="6765735" y="261657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7" name="TextBox 666"/>
            <p:cNvSpPr txBox="1"/>
            <p:nvPr/>
          </p:nvSpPr>
          <p:spPr>
            <a:xfrm>
              <a:off x="6444059" y="204118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8" name="TextBox 667"/>
            <p:cNvSpPr txBox="1"/>
            <p:nvPr/>
          </p:nvSpPr>
          <p:spPr>
            <a:xfrm>
              <a:off x="6410462" y="261233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9" name="TextBox 668"/>
            <p:cNvSpPr txBox="1"/>
            <p:nvPr/>
          </p:nvSpPr>
          <p:spPr>
            <a:xfrm>
              <a:off x="5985885" y="251298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0" name="TextBox 669"/>
            <p:cNvSpPr txBox="1"/>
            <p:nvPr/>
          </p:nvSpPr>
          <p:spPr>
            <a:xfrm>
              <a:off x="5334000" y="198120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1" name="TextBox 670"/>
            <p:cNvSpPr txBox="1"/>
            <p:nvPr/>
          </p:nvSpPr>
          <p:spPr>
            <a:xfrm>
              <a:off x="5230387" y="253420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2" name="TextBox 671"/>
            <p:cNvSpPr txBox="1"/>
            <p:nvPr/>
          </p:nvSpPr>
          <p:spPr>
            <a:xfrm>
              <a:off x="5835942" y="298694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3" name="TextBox 672"/>
            <p:cNvSpPr txBox="1"/>
            <p:nvPr/>
          </p:nvSpPr>
          <p:spPr>
            <a:xfrm>
              <a:off x="5567162" y="345898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4" name="TextBox 673"/>
            <p:cNvSpPr txBox="1"/>
            <p:nvPr/>
          </p:nvSpPr>
          <p:spPr>
            <a:xfrm>
              <a:off x="5903138" y="324059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5" name="TextBox 674"/>
            <p:cNvSpPr txBox="1"/>
            <p:nvPr/>
          </p:nvSpPr>
          <p:spPr>
            <a:xfrm>
              <a:off x="6509690" y="297862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6" name="TextBox 675"/>
            <p:cNvSpPr txBox="1"/>
            <p:nvPr/>
          </p:nvSpPr>
          <p:spPr>
            <a:xfrm>
              <a:off x="5416757" y="268782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7" name="TextBox 676"/>
            <p:cNvSpPr txBox="1"/>
            <p:nvPr/>
          </p:nvSpPr>
          <p:spPr>
            <a:xfrm>
              <a:off x="5387531" y="319405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3" name="TextBox 292"/>
            <p:cNvSpPr txBox="1"/>
            <p:nvPr/>
          </p:nvSpPr>
          <p:spPr>
            <a:xfrm>
              <a:off x="5727747" y="231317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4" name="TextBox 293"/>
            <p:cNvSpPr txBox="1"/>
            <p:nvPr/>
          </p:nvSpPr>
          <p:spPr>
            <a:xfrm>
              <a:off x="5824254" y="17997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5" name="TextBox 294"/>
            <p:cNvSpPr txBox="1"/>
            <p:nvPr/>
          </p:nvSpPr>
          <p:spPr>
            <a:xfrm>
              <a:off x="7156045" y="18345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6" name="TextBox 295"/>
            <p:cNvSpPr txBox="1"/>
            <p:nvPr/>
          </p:nvSpPr>
          <p:spPr>
            <a:xfrm>
              <a:off x="7619277" y="2490736"/>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7" name="TextBox 296"/>
            <p:cNvSpPr txBox="1"/>
            <p:nvPr/>
          </p:nvSpPr>
          <p:spPr>
            <a:xfrm>
              <a:off x="4654594" y="24058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8" name="TextBox 297"/>
            <p:cNvSpPr txBox="1"/>
            <p:nvPr/>
          </p:nvSpPr>
          <p:spPr>
            <a:xfrm>
              <a:off x="5021319" y="332263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9" name="TextBox 298"/>
            <p:cNvSpPr txBox="1"/>
            <p:nvPr/>
          </p:nvSpPr>
          <p:spPr>
            <a:xfrm>
              <a:off x="6878106" y="304563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0" name="TextBox 299"/>
            <p:cNvSpPr txBox="1"/>
            <p:nvPr/>
          </p:nvSpPr>
          <p:spPr>
            <a:xfrm>
              <a:off x="5044481" y="224273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1" name="TextBox 300"/>
            <p:cNvSpPr txBox="1"/>
            <p:nvPr/>
          </p:nvSpPr>
          <p:spPr>
            <a:xfrm>
              <a:off x="7175347" y="223115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2" name="TextBox 301"/>
            <p:cNvSpPr txBox="1"/>
            <p:nvPr/>
          </p:nvSpPr>
          <p:spPr>
            <a:xfrm>
              <a:off x="6476639" y="181039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spTree>
    <p:extLst>
      <p:ext uri="{BB962C8B-B14F-4D97-AF65-F5344CB8AC3E}">
        <p14:creationId xmlns:p14="http://schemas.microsoft.com/office/powerpoint/2010/main" val="3743575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0"/>
          <p:cNvGrpSpPr/>
          <p:nvPr/>
        </p:nvGrpSpPr>
        <p:grpSpPr>
          <a:xfrm>
            <a:off x="3257210" y="4332288"/>
            <a:ext cx="5820645" cy="457200"/>
            <a:chOff x="3257210" y="4332288"/>
            <a:chExt cx="5820645" cy="457200"/>
          </a:xfrm>
        </p:grpSpPr>
        <p:sp>
          <p:nvSpPr>
            <p:cNvPr id="239" name="Rectangle 238"/>
            <p:cNvSpPr/>
            <p:nvPr/>
          </p:nvSpPr>
          <p:spPr>
            <a:xfrm>
              <a:off x="7455130" y="4332288"/>
              <a:ext cx="1622725" cy="457200"/>
            </a:xfrm>
            <a:prstGeom prst="rect">
              <a:avLst/>
            </a:prstGeom>
            <a:solidFill>
              <a:srgbClr val="FFFF0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354" name="Rectangle 353"/>
            <p:cNvSpPr/>
            <p:nvPr/>
          </p:nvSpPr>
          <p:spPr>
            <a:xfrm>
              <a:off x="3257210" y="4332288"/>
              <a:ext cx="1610967" cy="457200"/>
            </a:xfrm>
            <a:prstGeom prst="rect">
              <a:avLst/>
            </a:prstGeom>
            <a:solidFill>
              <a:srgbClr val="FFFF0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p>
          </p:txBody>
        </p:sp>
        <p:sp>
          <p:nvSpPr>
            <p:cNvPr id="240" name="TextBox 239"/>
            <p:cNvSpPr txBox="1"/>
            <p:nvPr/>
          </p:nvSpPr>
          <p:spPr>
            <a:xfrm>
              <a:off x="3515905" y="4368659"/>
              <a:ext cx="1172692" cy="369332"/>
            </a:xfrm>
            <a:prstGeom prst="rect">
              <a:avLst/>
            </a:prstGeom>
            <a:noFill/>
          </p:spPr>
          <p:txBody>
            <a:bodyPr wrap="none" rtlCol="0">
              <a:spAutoFit/>
            </a:bodyPr>
            <a:lstStyle/>
            <a:p>
              <a:r>
                <a:rPr lang="en-US" dirty="0" smtClean="0"/>
                <a:t>Gold coat</a:t>
              </a:r>
              <a:endParaRPr lang="en-US" dirty="0"/>
            </a:p>
          </p:txBody>
        </p:sp>
      </p:grpSp>
      <p:sp>
        <p:nvSpPr>
          <p:cNvPr id="2" name="Title 1"/>
          <p:cNvSpPr>
            <a:spLocks noGrp="1"/>
          </p:cNvSpPr>
          <p:nvPr>
            <p:ph type="title"/>
          </p:nvPr>
        </p:nvSpPr>
        <p:spPr>
          <a:xfrm>
            <a:off x="455613" y="149879"/>
            <a:ext cx="8229600" cy="627062"/>
          </a:xfrm>
        </p:spPr>
        <p:txBody>
          <a:bodyPr/>
          <a:lstStyle/>
          <a:p>
            <a:r>
              <a:rPr lang="en-US" b="1" dirty="0" smtClean="0"/>
              <a:t>Sample charging by the loss of electron</a:t>
            </a:r>
            <a:endParaRPr lang="en-US" b="1" dirty="0"/>
          </a:p>
        </p:txBody>
      </p:sp>
      <p:pic>
        <p:nvPicPr>
          <p:cNvPr id="16" name="Picture 2" descr="SIMS schematics - PDF.pdf"/>
          <p:cNvPicPr>
            <a:picLocks noChangeAspect="1"/>
          </p:cNvPicPr>
          <p:nvPr/>
        </p:nvPicPr>
        <p:blipFill rotWithShape="1">
          <a:blip r:embed="rId3" cstate="email">
            <a:extLst>
              <a:ext uri="{28A0092B-C50C-407E-A947-70E740481C1C}">
                <a14:useLocalDpi xmlns:a14="http://schemas.microsoft.com/office/drawing/2010/main"/>
              </a:ext>
            </a:extLst>
          </a:blip>
          <a:srcRect l="35512" t="26538" r="39806" b="56153"/>
          <a:stretch/>
        </p:blipFill>
        <p:spPr bwMode="auto">
          <a:xfrm>
            <a:off x="681603" y="1098346"/>
            <a:ext cx="2492604" cy="224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4" name="Group 223"/>
          <p:cNvGrpSpPr/>
          <p:nvPr/>
        </p:nvGrpSpPr>
        <p:grpSpPr>
          <a:xfrm>
            <a:off x="4348968" y="1642570"/>
            <a:ext cx="4530913" cy="3387317"/>
            <a:chOff x="4131428" y="1913037"/>
            <a:chExt cx="4530913" cy="3387317"/>
          </a:xfrm>
        </p:grpSpPr>
        <p:cxnSp>
          <p:nvCxnSpPr>
            <p:cNvPr id="225" name="Straight Connector 224"/>
            <p:cNvCxnSpPr/>
            <p:nvPr/>
          </p:nvCxnSpPr>
          <p:spPr>
            <a:xfrm>
              <a:off x="4131428" y="5079703"/>
              <a:ext cx="3729538" cy="0"/>
            </a:xfrm>
            <a:prstGeom prst="line">
              <a:avLst/>
            </a:prstGeom>
            <a:ln w="25400" cmpd="sng">
              <a:solidFill>
                <a:srgbClr val="0000FF"/>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26" name="Group 225"/>
            <p:cNvGrpSpPr/>
            <p:nvPr/>
          </p:nvGrpSpPr>
          <p:grpSpPr>
            <a:xfrm>
              <a:off x="7644114" y="1913037"/>
              <a:ext cx="1018227" cy="3387317"/>
              <a:chOff x="7644114" y="1856775"/>
              <a:chExt cx="1018227" cy="3387317"/>
            </a:xfrm>
          </p:grpSpPr>
          <p:sp>
            <p:nvSpPr>
              <p:cNvPr id="229" name="Left Arrow 228"/>
              <p:cNvSpPr/>
              <p:nvPr/>
            </p:nvSpPr>
            <p:spPr>
              <a:xfrm rot="5400000">
                <a:off x="6836194" y="3548562"/>
                <a:ext cx="2748836" cy="265241"/>
              </a:xfrm>
              <a:prstGeom prst="lef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0" name="TextBox 229"/>
              <p:cNvSpPr txBox="1"/>
              <p:nvPr/>
            </p:nvSpPr>
            <p:spPr>
              <a:xfrm>
                <a:off x="7893286" y="1856775"/>
                <a:ext cx="56938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0V</a:t>
                </a:r>
                <a:endParaRPr kumimoji="1" lang="ja-JP" altLang="en-US" sz="2400" b="1" dirty="0">
                  <a:solidFill>
                    <a:srgbClr val="0000FF"/>
                  </a:solidFill>
                </a:endParaRPr>
              </a:p>
            </p:txBody>
          </p:sp>
          <p:sp>
            <p:nvSpPr>
              <p:cNvPr id="231" name="TextBox 230"/>
              <p:cNvSpPr txBox="1"/>
              <p:nvPr/>
            </p:nvSpPr>
            <p:spPr>
              <a:xfrm>
                <a:off x="7644114" y="4782427"/>
                <a:ext cx="1018227" cy="461665"/>
              </a:xfrm>
              <a:prstGeom prst="rect">
                <a:avLst/>
              </a:prstGeom>
              <a:solidFill>
                <a:srgbClr val="FFFFFF"/>
              </a:solidFill>
              <a:ln>
                <a:solidFill>
                  <a:srgbClr val="0000FF"/>
                </a:solidFill>
              </a:ln>
            </p:spPr>
            <p:txBody>
              <a:bodyPr wrap="none" rtlCol="0">
                <a:spAutoFit/>
              </a:bodyPr>
              <a:lstStyle/>
              <a:p>
                <a:r>
                  <a:rPr kumimoji="1" lang="en-US" altLang="ja-JP" sz="2400" b="1" dirty="0" smtClean="0">
                    <a:solidFill>
                      <a:srgbClr val="0000FF"/>
                    </a:solidFill>
                  </a:rPr>
                  <a:t>-10kV</a:t>
                </a:r>
                <a:endParaRPr kumimoji="1" lang="ja-JP" altLang="en-US" sz="2400" b="1" dirty="0">
                  <a:solidFill>
                    <a:srgbClr val="0000FF"/>
                  </a:solidFill>
                </a:endParaRPr>
              </a:p>
            </p:txBody>
          </p:sp>
        </p:grpSp>
      </p:grpSp>
      <p:grpSp>
        <p:nvGrpSpPr>
          <p:cNvPr id="714" name="Group 713"/>
          <p:cNvGrpSpPr/>
          <p:nvPr/>
        </p:nvGrpSpPr>
        <p:grpSpPr>
          <a:xfrm>
            <a:off x="708338" y="3710127"/>
            <a:ext cx="2407767" cy="1684367"/>
            <a:chOff x="4051052" y="73269"/>
            <a:chExt cx="2407767" cy="1684367"/>
          </a:xfrm>
        </p:grpSpPr>
        <p:grpSp>
          <p:nvGrpSpPr>
            <p:cNvPr id="715" name="Group 714"/>
            <p:cNvGrpSpPr/>
            <p:nvPr/>
          </p:nvGrpSpPr>
          <p:grpSpPr>
            <a:xfrm>
              <a:off x="4162150" y="81266"/>
              <a:ext cx="2296669" cy="1676370"/>
              <a:chOff x="4435435" y="539405"/>
              <a:chExt cx="2296669" cy="1676370"/>
            </a:xfrm>
          </p:grpSpPr>
          <p:sp>
            <p:nvSpPr>
              <p:cNvPr id="718" name="Oval 149"/>
              <p:cNvSpPr>
                <a:spLocks noChangeAspect="1" noChangeArrowheads="1"/>
              </p:cNvSpPr>
              <p:nvPr/>
            </p:nvSpPr>
            <p:spPr bwMode="auto">
              <a:xfrm>
                <a:off x="4502700" y="141925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19" name="TextBox 718"/>
              <p:cNvSpPr txBox="1"/>
              <p:nvPr/>
            </p:nvSpPr>
            <p:spPr>
              <a:xfrm>
                <a:off x="4719719" y="1299278"/>
                <a:ext cx="1704801" cy="369332"/>
              </a:xfrm>
              <a:prstGeom prst="rect">
                <a:avLst/>
              </a:prstGeom>
              <a:noFill/>
            </p:spPr>
            <p:txBody>
              <a:bodyPr wrap="none" rtlCol="0">
                <a:spAutoFit/>
              </a:bodyPr>
              <a:lstStyle/>
              <a:p>
                <a:r>
                  <a:rPr kumimoji="1" lang="en-US" altLang="ja-JP" dirty="0" smtClean="0"/>
                  <a:t>atomic ions (−)</a:t>
                </a:r>
                <a:endParaRPr kumimoji="1" lang="ja-JP" altLang="en-US" baseline="30000" dirty="0"/>
              </a:p>
            </p:txBody>
          </p:sp>
          <p:sp>
            <p:nvSpPr>
              <p:cNvPr id="720" name="Oval 107"/>
              <p:cNvSpPr>
                <a:spLocks noChangeAspect="1" noChangeArrowheads="1"/>
              </p:cNvSpPr>
              <p:nvPr/>
            </p:nvSpPr>
            <p:spPr bwMode="auto">
              <a:xfrm>
                <a:off x="4460177" y="69260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1" name="TextBox 720"/>
              <p:cNvSpPr txBox="1"/>
              <p:nvPr/>
            </p:nvSpPr>
            <p:spPr>
              <a:xfrm>
                <a:off x="4684443" y="539405"/>
                <a:ext cx="1621508" cy="369332"/>
              </a:xfrm>
              <a:prstGeom prst="rect">
                <a:avLst/>
              </a:prstGeom>
              <a:noFill/>
            </p:spPr>
            <p:txBody>
              <a:bodyPr wrap="none" rtlCol="0">
                <a:spAutoFit/>
              </a:bodyPr>
              <a:lstStyle/>
              <a:p>
                <a:r>
                  <a:rPr kumimoji="1" lang="en-US" altLang="ja-JP" dirty="0" smtClean="0"/>
                  <a:t>neutral atoms</a:t>
                </a:r>
                <a:endParaRPr kumimoji="1" lang="ja-JP" altLang="en-US" baseline="30000" dirty="0"/>
              </a:p>
            </p:txBody>
          </p:sp>
          <p:sp>
            <p:nvSpPr>
              <p:cNvPr id="722" name="Oval 149"/>
              <p:cNvSpPr>
                <a:spLocks noChangeAspect="1" noChangeArrowheads="1"/>
              </p:cNvSpPr>
              <p:nvPr/>
            </p:nvSpPr>
            <p:spPr bwMode="auto">
              <a:xfrm>
                <a:off x="4444699" y="1730926"/>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3" name="Oval 149"/>
              <p:cNvSpPr>
                <a:spLocks noChangeAspect="1" noChangeArrowheads="1"/>
              </p:cNvSpPr>
              <p:nvPr/>
            </p:nvSpPr>
            <p:spPr bwMode="auto">
              <a:xfrm>
                <a:off x="4531760" y="1722888"/>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24" name="Oval 107"/>
              <p:cNvSpPr>
                <a:spLocks noChangeAspect="1" noChangeArrowheads="1"/>
              </p:cNvSpPr>
              <p:nvPr/>
            </p:nvSpPr>
            <p:spPr bwMode="auto">
              <a:xfrm>
                <a:off x="4435435"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5" name="Oval 107"/>
              <p:cNvSpPr>
                <a:spLocks noChangeAspect="1" noChangeArrowheads="1"/>
              </p:cNvSpPr>
              <p:nvPr/>
            </p:nvSpPr>
            <p:spPr bwMode="auto">
              <a:xfrm>
                <a:off x="4518567" y="9781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726" name="TextBox 725"/>
              <p:cNvSpPr txBox="1"/>
              <p:nvPr/>
            </p:nvSpPr>
            <p:spPr>
              <a:xfrm>
                <a:off x="4719720" y="1578799"/>
                <a:ext cx="2012384" cy="553998"/>
              </a:xfrm>
              <a:prstGeom prst="rect">
                <a:avLst/>
              </a:prstGeom>
              <a:noFill/>
            </p:spPr>
            <p:txBody>
              <a:bodyPr wrap="square" rtlCol="0">
                <a:spAutoFit/>
              </a:bodyPr>
              <a:lstStyle/>
              <a:p>
                <a:r>
                  <a:rPr kumimoji="1" lang="en-US" altLang="ja-JP" dirty="0" smtClean="0"/>
                  <a:t>molecular </a:t>
                </a:r>
                <a:r>
                  <a:rPr kumimoji="1" lang="en-US" altLang="ja-JP" dirty="0"/>
                  <a:t>ions (−)</a:t>
                </a:r>
                <a:endParaRPr kumimoji="1" lang="ja-JP" altLang="en-US" baseline="30000" dirty="0"/>
              </a:p>
              <a:p>
                <a:endParaRPr kumimoji="1" lang="ja-JP" altLang="en-US" baseline="30000" dirty="0"/>
              </a:p>
            </p:txBody>
          </p:sp>
          <p:sp>
            <p:nvSpPr>
              <p:cNvPr id="727" name="TextBox 726"/>
              <p:cNvSpPr txBox="1"/>
              <p:nvPr/>
            </p:nvSpPr>
            <p:spPr>
              <a:xfrm>
                <a:off x="4684443" y="830795"/>
                <a:ext cx="1993792" cy="369332"/>
              </a:xfrm>
              <a:prstGeom prst="rect">
                <a:avLst/>
              </a:prstGeom>
              <a:noFill/>
            </p:spPr>
            <p:txBody>
              <a:bodyPr wrap="none" rtlCol="0">
                <a:spAutoFit/>
              </a:bodyPr>
              <a:lstStyle/>
              <a:p>
                <a:r>
                  <a:rPr kumimoji="1" lang="en-US" altLang="ja-JP" dirty="0" smtClean="0"/>
                  <a:t>neutral molecules</a:t>
                </a:r>
                <a:endParaRPr kumimoji="1" lang="ja-JP" altLang="en-US" baseline="30000" dirty="0"/>
              </a:p>
            </p:txBody>
          </p:sp>
          <p:sp>
            <p:nvSpPr>
              <p:cNvPr id="728" name="TextBox 727"/>
              <p:cNvSpPr txBox="1"/>
              <p:nvPr/>
            </p:nvSpPr>
            <p:spPr>
              <a:xfrm>
                <a:off x="4743237" y="1846443"/>
                <a:ext cx="1499554" cy="369332"/>
              </a:xfrm>
              <a:prstGeom prst="rect">
                <a:avLst/>
              </a:prstGeom>
              <a:noFill/>
            </p:spPr>
            <p:txBody>
              <a:bodyPr wrap="none" rtlCol="0">
                <a:spAutoFit/>
              </a:bodyPr>
              <a:lstStyle/>
              <a:p>
                <a:r>
                  <a:rPr kumimoji="1" lang="en-US" altLang="ja-JP" dirty="0" smtClean="0"/>
                  <a:t>Electrons (</a:t>
                </a:r>
                <a:r>
                  <a:rPr kumimoji="1" lang="en-US" altLang="ja-JP" dirty="0"/>
                  <a:t>−</a:t>
                </a:r>
                <a:r>
                  <a:rPr kumimoji="1" lang="en-US" altLang="ja-JP" dirty="0" smtClean="0"/>
                  <a:t>) </a:t>
                </a:r>
                <a:endParaRPr kumimoji="1" lang="ja-JP" altLang="en-US" baseline="30000" dirty="0"/>
              </a:p>
            </p:txBody>
          </p:sp>
        </p:grpSp>
        <p:sp>
          <p:nvSpPr>
            <p:cNvPr id="716" name="Rectangle 715"/>
            <p:cNvSpPr/>
            <p:nvPr/>
          </p:nvSpPr>
          <p:spPr>
            <a:xfrm>
              <a:off x="4051052" y="73269"/>
              <a:ext cx="2407766" cy="167573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7" name="TextBox 716"/>
            <p:cNvSpPr txBox="1"/>
            <p:nvPr/>
          </p:nvSpPr>
          <p:spPr>
            <a:xfrm>
              <a:off x="4196738" y="14250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sp>
        <p:nvSpPr>
          <p:cNvPr id="262" name="TextBox 261"/>
          <p:cNvSpPr txBox="1"/>
          <p:nvPr/>
        </p:nvSpPr>
        <p:spPr>
          <a:xfrm>
            <a:off x="7697404" y="1249612"/>
            <a:ext cx="1309900" cy="369332"/>
          </a:xfrm>
          <a:prstGeom prst="rect">
            <a:avLst/>
          </a:prstGeom>
          <a:noFill/>
        </p:spPr>
        <p:txBody>
          <a:bodyPr wrap="square" rtlCol="0">
            <a:spAutoFit/>
          </a:bodyPr>
          <a:lstStyle/>
          <a:p>
            <a:r>
              <a:rPr kumimoji="1" lang="en-US" altLang="ja-JP" dirty="0" smtClean="0">
                <a:solidFill>
                  <a:srgbClr val="0000FF"/>
                </a:solidFill>
              </a:rPr>
              <a:t>Extraction</a:t>
            </a:r>
            <a:endParaRPr kumimoji="1" lang="ja-JP" altLang="en-US" dirty="0">
              <a:solidFill>
                <a:srgbClr val="0000FF"/>
              </a:solidFill>
            </a:endParaRPr>
          </a:p>
        </p:txBody>
      </p:sp>
      <p:sp>
        <p:nvSpPr>
          <p:cNvPr id="263" name="TextBox 262"/>
          <p:cNvSpPr txBox="1"/>
          <p:nvPr/>
        </p:nvSpPr>
        <p:spPr>
          <a:xfrm>
            <a:off x="7617469" y="5074913"/>
            <a:ext cx="1526531" cy="646331"/>
          </a:xfrm>
          <a:prstGeom prst="rect">
            <a:avLst/>
          </a:prstGeom>
          <a:noFill/>
        </p:spPr>
        <p:txBody>
          <a:bodyPr wrap="square" rtlCol="0">
            <a:spAutoFit/>
          </a:bodyPr>
          <a:lstStyle/>
          <a:p>
            <a:r>
              <a:rPr kumimoji="1" lang="en-US" altLang="ja-JP" dirty="0" smtClean="0">
                <a:solidFill>
                  <a:srgbClr val="0000FF"/>
                </a:solidFill>
              </a:rPr>
              <a:t>Sample </a:t>
            </a:r>
          </a:p>
          <a:p>
            <a:r>
              <a:rPr kumimoji="1" lang="en-US" altLang="ja-JP" dirty="0" smtClean="0">
                <a:solidFill>
                  <a:srgbClr val="0000FF"/>
                </a:solidFill>
              </a:rPr>
              <a:t>High Volt</a:t>
            </a:r>
            <a:r>
              <a:rPr kumimoji="1" lang="en-US" altLang="ja-JP" dirty="0">
                <a:solidFill>
                  <a:srgbClr val="0000FF"/>
                </a:solidFill>
              </a:rPr>
              <a:t>a</a:t>
            </a:r>
            <a:r>
              <a:rPr kumimoji="1" lang="en-US" altLang="ja-JP" dirty="0" smtClean="0">
                <a:solidFill>
                  <a:srgbClr val="0000FF"/>
                </a:solidFill>
              </a:rPr>
              <a:t>ge</a:t>
            </a:r>
            <a:endParaRPr kumimoji="1" lang="ja-JP" altLang="en-US" dirty="0">
              <a:solidFill>
                <a:srgbClr val="0000FF"/>
              </a:solidFill>
            </a:endParaRPr>
          </a:p>
        </p:txBody>
      </p:sp>
      <p:grpSp>
        <p:nvGrpSpPr>
          <p:cNvPr id="264" name="Group 263"/>
          <p:cNvGrpSpPr/>
          <p:nvPr/>
        </p:nvGrpSpPr>
        <p:grpSpPr>
          <a:xfrm>
            <a:off x="5644264" y="2598853"/>
            <a:ext cx="1428704" cy="1814662"/>
            <a:chOff x="7797708" y="2460595"/>
            <a:chExt cx="1428704" cy="1814662"/>
          </a:xfrm>
        </p:grpSpPr>
        <p:cxnSp>
          <p:nvCxnSpPr>
            <p:cNvPr id="265" name="Straight Arrow Connector 264"/>
            <p:cNvCxnSpPr/>
            <p:nvPr/>
          </p:nvCxnSpPr>
          <p:spPr>
            <a:xfrm flipH="1" flipV="1">
              <a:off x="8279822" y="2748703"/>
              <a:ext cx="57313" cy="455139"/>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6" name="Straight Arrow Connector 265"/>
            <p:cNvCxnSpPr/>
            <p:nvPr/>
          </p:nvCxnSpPr>
          <p:spPr>
            <a:xfrm flipV="1">
              <a:off x="8943552" y="2460595"/>
              <a:ext cx="129995" cy="54641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7" name="Straight Arrow Connector 266"/>
            <p:cNvCxnSpPr/>
            <p:nvPr/>
          </p:nvCxnSpPr>
          <p:spPr>
            <a:xfrm flipH="1" flipV="1">
              <a:off x="7797708" y="2507633"/>
              <a:ext cx="103635" cy="499381"/>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8" name="Straight Arrow Connector 267"/>
            <p:cNvCxnSpPr/>
            <p:nvPr/>
          </p:nvCxnSpPr>
          <p:spPr>
            <a:xfrm flipV="1">
              <a:off x="8507443" y="3112023"/>
              <a:ext cx="94185" cy="592898"/>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9" name="Straight Arrow Connector 268"/>
            <p:cNvCxnSpPr/>
            <p:nvPr/>
          </p:nvCxnSpPr>
          <p:spPr>
            <a:xfrm flipV="1">
              <a:off x="8961339" y="3142647"/>
              <a:ext cx="265073" cy="3863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p:nvPr/>
          </p:nvCxnSpPr>
          <p:spPr>
            <a:xfrm flipH="1" flipV="1">
              <a:off x="7798124" y="3255942"/>
              <a:ext cx="129656" cy="34650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7" name="Straight Arrow Connector 276"/>
            <p:cNvCxnSpPr/>
            <p:nvPr/>
          </p:nvCxnSpPr>
          <p:spPr>
            <a:xfrm flipH="1" flipV="1">
              <a:off x="8326858" y="3977572"/>
              <a:ext cx="62997" cy="297685"/>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458396" y="1008002"/>
            <a:ext cx="4231914" cy="646331"/>
          </a:xfrm>
          <a:prstGeom prst="rect">
            <a:avLst/>
          </a:prstGeom>
          <a:noFill/>
        </p:spPr>
        <p:txBody>
          <a:bodyPr wrap="square" rtlCol="0">
            <a:spAutoFit/>
          </a:bodyPr>
          <a:lstStyle/>
          <a:p>
            <a:r>
              <a:rPr lang="en-US" dirty="0" smtClean="0">
                <a:solidFill>
                  <a:srgbClr val="0000FF"/>
                </a:solidFill>
              </a:rPr>
              <a:t>Electron is easily ejected out from the sample by the same -10kV field !</a:t>
            </a:r>
            <a:endParaRPr lang="en-US" dirty="0">
              <a:solidFill>
                <a:srgbClr val="0000FF"/>
              </a:solidFill>
            </a:endParaRPr>
          </a:p>
        </p:txBody>
      </p:sp>
      <p:grpSp>
        <p:nvGrpSpPr>
          <p:cNvPr id="470" name="Group 469"/>
          <p:cNvGrpSpPr/>
          <p:nvPr/>
        </p:nvGrpSpPr>
        <p:grpSpPr>
          <a:xfrm>
            <a:off x="4876274" y="3799720"/>
            <a:ext cx="2660650" cy="2394455"/>
            <a:chOff x="4398090" y="4148927"/>
            <a:chExt cx="2660650" cy="2394455"/>
          </a:xfrm>
        </p:grpSpPr>
        <p:sp>
          <p:nvSpPr>
            <p:cNvPr id="471" name="Line 173"/>
            <p:cNvSpPr>
              <a:spLocks noChangeAspect="1" noChangeShapeType="1"/>
            </p:cNvSpPr>
            <p:nvPr/>
          </p:nvSpPr>
          <p:spPr bwMode="auto">
            <a:xfrm>
              <a:off x="4524038" y="4274951"/>
              <a:ext cx="1133531" cy="1323251"/>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grpSp>
          <p:nvGrpSpPr>
            <p:cNvPr id="472" name="Group 471"/>
            <p:cNvGrpSpPr/>
            <p:nvPr/>
          </p:nvGrpSpPr>
          <p:grpSpPr>
            <a:xfrm>
              <a:off x="4398090" y="4889521"/>
              <a:ext cx="2660650" cy="1653861"/>
              <a:chOff x="5008964" y="3555295"/>
              <a:chExt cx="2660650" cy="1653861"/>
            </a:xfrm>
          </p:grpSpPr>
          <p:sp>
            <p:nvSpPr>
              <p:cNvPr id="474" name="Oval 4"/>
              <p:cNvSpPr>
                <a:spLocks noChangeAspect="1" noChangeArrowheads="1"/>
              </p:cNvSpPr>
              <p:nvPr/>
            </p:nvSpPr>
            <p:spPr bwMode="auto">
              <a:xfrm>
                <a:off x="6044099" y="482320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5" name="Oval 5"/>
              <p:cNvSpPr>
                <a:spLocks noChangeAspect="1" noChangeArrowheads="1"/>
              </p:cNvSpPr>
              <p:nvPr/>
            </p:nvSpPr>
            <p:spPr bwMode="auto">
              <a:xfrm>
                <a:off x="6139452" y="47352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6" name="Oval 6"/>
              <p:cNvSpPr>
                <a:spLocks noChangeAspect="1" noChangeArrowheads="1"/>
              </p:cNvSpPr>
              <p:nvPr/>
            </p:nvSpPr>
            <p:spPr bwMode="auto">
              <a:xfrm>
                <a:off x="6225149" y="484289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7" name="Oval 7"/>
              <p:cNvSpPr>
                <a:spLocks noChangeAspect="1" noChangeArrowheads="1"/>
              </p:cNvSpPr>
              <p:nvPr/>
            </p:nvSpPr>
            <p:spPr bwMode="auto">
              <a:xfrm>
                <a:off x="5906343" y="505950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8" name="Oval 8"/>
              <p:cNvSpPr>
                <a:spLocks noChangeAspect="1" noChangeArrowheads="1"/>
              </p:cNvSpPr>
              <p:nvPr/>
            </p:nvSpPr>
            <p:spPr bwMode="auto">
              <a:xfrm>
                <a:off x="5764652"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79" name="Oval 9"/>
              <p:cNvSpPr>
                <a:spLocks noChangeAspect="1" noChangeArrowheads="1"/>
              </p:cNvSpPr>
              <p:nvPr/>
            </p:nvSpPr>
            <p:spPr bwMode="auto">
              <a:xfrm>
                <a:off x="5902407" y="474444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0" name="Oval 10"/>
              <p:cNvSpPr>
                <a:spLocks noChangeAspect="1" noChangeArrowheads="1"/>
              </p:cNvSpPr>
              <p:nvPr/>
            </p:nvSpPr>
            <p:spPr bwMode="auto">
              <a:xfrm>
                <a:off x="5823690" y="491772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1" name="Oval 11"/>
              <p:cNvSpPr>
                <a:spLocks noChangeAspect="1" noChangeArrowheads="1"/>
              </p:cNvSpPr>
              <p:nvPr/>
            </p:nvSpPr>
            <p:spPr bwMode="auto">
              <a:xfrm>
                <a:off x="5764652"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2" name="Oval 12"/>
              <p:cNvSpPr>
                <a:spLocks noChangeAspect="1" noChangeArrowheads="1"/>
              </p:cNvSpPr>
              <p:nvPr/>
            </p:nvSpPr>
            <p:spPr bwMode="auto">
              <a:xfrm>
                <a:off x="5430102" y="470506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3" name="Oval 13"/>
              <p:cNvSpPr>
                <a:spLocks noChangeAspect="1" noChangeArrowheads="1"/>
              </p:cNvSpPr>
              <p:nvPr/>
            </p:nvSpPr>
            <p:spPr bwMode="auto">
              <a:xfrm>
                <a:off x="5615088" y="472081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4" name="Oval 14"/>
              <p:cNvSpPr>
                <a:spLocks noChangeAspect="1" noChangeArrowheads="1"/>
              </p:cNvSpPr>
              <p:nvPr/>
            </p:nvSpPr>
            <p:spPr bwMode="auto">
              <a:xfrm>
                <a:off x="5595409" y="485471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5" name="Oval 15"/>
              <p:cNvSpPr>
                <a:spLocks noChangeAspect="1" noChangeArrowheads="1"/>
              </p:cNvSpPr>
              <p:nvPr/>
            </p:nvSpPr>
            <p:spPr bwMode="auto">
              <a:xfrm>
                <a:off x="5512756"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6" name="Oval 16"/>
              <p:cNvSpPr>
                <a:spLocks noChangeAspect="1" noChangeArrowheads="1"/>
              </p:cNvSpPr>
              <p:nvPr/>
            </p:nvSpPr>
            <p:spPr bwMode="auto">
              <a:xfrm>
                <a:off x="5260860"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7" name="Oval 17"/>
              <p:cNvSpPr>
                <a:spLocks noChangeAspect="1" noChangeArrowheads="1"/>
              </p:cNvSpPr>
              <p:nvPr/>
            </p:nvSpPr>
            <p:spPr bwMode="auto">
              <a:xfrm>
                <a:off x="5394680" y="455934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8" name="Oval 18"/>
              <p:cNvSpPr>
                <a:spLocks noChangeAspect="1" noChangeArrowheads="1"/>
              </p:cNvSpPr>
              <p:nvPr/>
            </p:nvSpPr>
            <p:spPr bwMode="auto">
              <a:xfrm>
                <a:off x="5383051" y="479813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89" name="Oval 19"/>
              <p:cNvSpPr>
                <a:spLocks noChangeAspect="1" noChangeArrowheads="1"/>
              </p:cNvSpPr>
              <p:nvPr/>
            </p:nvSpPr>
            <p:spPr bwMode="auto">
              <a:xfrm>
                <a:off x="5260860"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0" name="Oval 20"/>
              <p:cNvSpPr>
                <a:spLocks noChangeAspect="1" noChangeArrowheads="1"/>
              </p:cNvSpPr>
              <p:nvPr/>
            </p:nvSpPr>
            <p:spPr bwMode="auto">
              <a:xfrm>
                <a:off x="5008964" y="464204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1" name="Oval 21"/>
              <p:cNvSpPr>
                <a:spLocks noChangeAspect="1" noChangeArrowheads="1"/>
              </p:cNvSpPr>
              <p:nvPr/>
            </p:nvSpPr>
            <p:spPr bwMode="auto">
              <a:xfrm>
                <a:off x="5134912"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2" name="Oval 22"/>
              <p:cNvSpPr>
                <a:spLocks noChangeAspect="1" noChangeArrowheads="1"/>
              </p:cNvSpPr>
              <p:nvPr/>
            </p:nvSpPr>
            <p:spPr bwMode="auto">
              <a:xfrm>
                <a:off x="5134912"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3" name="Oval 23"/>
              <p:cNvSpPr>
                <a:spLocks noChangeAspect="1" noChangeArrowheads="1"/>
              </p:cNvSpPr>
              <p:nvPr/>
            </p:nvSpPr>
            <p:spPr bwMode="auto">
              <a:xfrm>
                <a:off x="5008964" y="476807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4" name="Oval 24"/>
              <p:cNvSpPr>
                <a:spLocks noChangeAspect="1" noChangeArrowheads="1"/>
              </p:cNvSpPr>
              <p:nvPr/>
            </p:nvSpPr>
            <p:spPr bwMode="auto">
              <a:xfrm>
                <a:off x="7350808" y="457509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5" name="Oval 25"/>
              <p:cNvSpPr>
                <a:spLocks noChangeAspect="1" noChangeArrowheads="1"/>
              </p:cNvSpPr>
              <p:nvPr/>
            </p:nvSpPr>
            <p:spPr bwMode="auto">
              <a:xfrm>
                <a:off x="7472820" y="4744443"/>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6" name="Oval 26"/>
              <p:cNvSpPr>
                <a:spLocks noChangeAspect="1" noChangeArrowheads="1"/>
              </p:cNvSpPr>
              <p:nvPr/>
            </p:nvSpPr>
            <p:spPr bwMode="auto">
              <a:xfrm>
                <a:off x="7488564" y="485865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7" name="Oval 27"/>
              <p:cNvSpPr>
                <a:spLocks noChangeAspect="1" noChangeArrowheads="1"/>
              </p:cNvSpPr>
              <p:nvPr/>
            </p:nvSpPr>
            <p:spPr bwMode="auto">
              <a:xfrm>
                <a:off x="7276027" y="4768072"/>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8" name="Oval 28"/>
              <p:cNvSpPr>
                <a:spLocks noChangeAspect="1" noChangeArrowheads="1"/>
              </p:cNvSpPr>
              <p:nvPr/>
            </p:nvSpPr>
            <p:spPr bwMode="auto">
              <a:xfrm>
                <a:off x="7024131" y="46420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499" name="Oval 29"/>
              <p:cNvSpPr>
                <a:spLocks noChangeAspect="1" noChangeArrowheads="1"/>
              </p:cNvSpPr>
              <p:nvPr/>
            </p:nvSpPr>
            <p:spPr bwMode="auto">
              <a:xfrm>
                <a:off x="7389058" y="466564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0" name="Oval 30"/>
              <p:cNvSpPr>
                <a:spLocks noChangeAspect="1" noChangeArrowheads="1"/>
              </p:cNvSpPr>
              <p:nvPr/>
            </p:nvSpPr>
            <p:spPr bwMode="auto">
              <a:xfrm>
                <a:off x="7315385" y="49610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1" name="Oval 31"/>
              <p:cNvSpPr>
                <a:spLocks noChangeAspect="1" noChangeArrowheads="1"/>
              </p:cNvSpPr>
              <p:nvPr/>
            </p:nvSpPr>
            <p:spPr bwMode="auto">
              <a:xfrm>
                <a:off x="7057948" y="481316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2" name="Oval 32"/>
              <p:cNvSpPr>
                <a:spLocks noChangeAspect="1" noChangeArrowheads="1"/>
              </p:cNvSpPr>
              <p:nvPr/>
            </p:nvSpPr>
            <p:spPr bwMode="auto">
              <a:xfrm>
                <a:off x="6725005" y="475625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3" name="Oval 33"/>
              <p:cNvSpPr>
                <a:spLocks noChangeAspect="1" noChangeArrowheads="1"/>
              </p:cNvSpPr>
              <p:nvPr/>
            </p:nvSpPr>
            <p:spPr bwMode="auto">
              <a:xfrm>
                <a:off x="6878504" y="47011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4" name="Oval 34"/>
              <p:cNvSpPr>
                <a:spLocks noChangeAspect="1" noChangeArrowheads="1"/>
              </p:cNvSpPr>
              <p:nvPr/>
            </p:nvSpPr>
            <p:spPr bwMode="auto">
              <a:xfrm>
                <a:off x="7039874" y="494135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5" name="Oval 35"/>
              <p:cNvSpPr>
                <a:spLocks noChangeAspect="1" noChangeArrowheads="1"/>
              </p:cNvSpPr>
              <p:nvPr/>
            </p:nvSpPr>
            <p:spPr bwMode="auto">
              <a:xfrm>
                <a:off x="6500660" y="468536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6" name="Oval 36"/>
              <p:cNvSpPr>
                <a:spLocks noChangeAspect="1" noChangeArrowheads="1"/>
              </p:cNvSpPr>
              <p:nvPr/>
            </p:nvSpPr>
            <p:spPr bwMode="auto">
              <a:xfrm>
                <a:off x="6375425" y="485362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7" name="Oval 37"/>
              <p:cNvSpPr>
                <a:spLocks noChangeAspect="1" noChangeArrowheads="1"/>
              </p:cNvSpPr>
              <p:nvPr/>
            </p:nvSpPr>
            <p:spPr bwMode="auto">
              <a:xfrm>
                <a:off x="6449493" y="49925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8" name="Oval 38"/>
              <p:cNvSpPr>
                <a:spLocks noChangeAspect="1" noChangeArrowheads="1"/>
              </p:cNvSpPr>
              <p:nvPr/>
            </p:nvSpPr>
            <p:spPr bwMode="auto">
              <a:xfrm>
                <a:off x="6241428" y="49470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09" name="Oval 39"/>
              <p:cNvSpPr>
                <a:spLocks noChangeAspect="1" noChangeArrowheads="1"/>
              </p:cNvSpPr>
              <p:nvPr/>
            </p:nvSpPr>
            <p:spPr bwMode="auto">
              <a:xfrm>
                <a:off x="6044633" y="452281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0" name="Oval 40"/>
              <p:cNvSpPr>
                <a:spLocks noChangeAspect="1" noChangeArrowheads="1"/>
              </p:cNvSpPr>
              <p:nvPr/>
            </p:nvSpPr>
            <p:spPr bwMode="auto">
              <a:xfrm rot="20527498">
                <a:off x="6142495" y="443508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1" name="Oval 41"/>
              <p:cNvSpPr>
                <a:spLocks noChangeAspect="1" noChangeArrowheads="1"/>
              </p:cNvSpPr>
              <p:nvPr/>
            </p:nvSpPr>
            <p:spPr bwMode="auto">
              <a:xfrm>
                <a:off x="6217277" y="463254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2" name="Oval 42"/>
              <p:cNvSpPr>
                <a:spLocks noChangeAspect="1" noChangeArrowheads="1"/>
              </p:cNvSpPr>
              <p:nvPr/>
            </p:nvSpPr>
            <p:spPr bwMode="auto">
              <a:xfrm>
                <a:off x="6048034" y="464992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3" name="Oval 43"/>
              <p:cNvSpPr>
                <a:spLocks noChangeAspect="1" noChangeArrowheads="1"/>
              </p:cNvSpPr>
              <p:nvPr/>
            </p:nvSpPr>
            <p:spPr bwMode="auto">
              <a:xfrm>
                <a:off x="5752844" y="4417568"/>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4" name="Oval 44"/>
              <p:cNvSpPr>
                <a:spLocks noChangeAspect="1" noChangeArrowheads="1"/>
              </p:cNvSpPr>
              <p:nvPr/>
            </p:nvSpPr>
            <p:spPr bwMode="auto">
              <a:xfrm>
                <a:off x="5709549" y="43860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5" name="Oval 45"/>
              <p:cNvSpPr>
                <a:spLocks noChangeAspect="1" noChangeArrowheads="1"/>
              </p:cNvSpPr>
              <p:nvPr/>
            </p:nvSpPr>
            <p:spPr bwMode="auto">
              <a:xfrm>
                <a:off x="5796139" y="453965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6" name="Oval 46"/>
              <p:cNvSpPr>
                <a:spLocks noChangeAspect="1" noChangeArrowheads="1"/>
              </p:cNvSpPr>
              <p:nvPr/>
            </p:nvSpPr>
            <p:spPr bwMode="auto">
              <a:xfrm>
                <a:off x="5697742" y="455540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7" name="Oval 47"/>
              <p:cNvSpPr>
                <a:spLocks noChangeAspect="1" noChangeArrowheads="1"/>
              </p:cNvSpPr>
              <p:nvPr/>
            </p:nvSpPr>
            <p:spPr bwMode="auto">
              <a:xfrm>
                <a:off x="5512756"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8" name="Oval 48"/>
              <p:cNvSpPr>
                <a:spLocks noChangeAspect="1" noChangeArrowheads="1"/>
              </p:cNvSpPr>
              <p:nvPr/>
            </p:nvSpPr>
            <p:spPr bwMode="auto">
              <a:xfrm>
                <a:off x="5729229" y="432698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19" name="Oval 49"/>
              <p:cNvSpPr>
                <a:spLocks noChangeAspect="1" noChangeArrowheads="1"/>
              </p:cNvSpPr>
              <p:nvPr/>
            </p:nvSpPr>
            <p:spPr bwMode="auto">
              <a:xfrm>
                <a:off x="5593616" y="44641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0" name="Oval 50"/>
              <p:cNvSpPr>
                <a:spLocks noChangeAspect="1" noChangeArrowheads="1"/>
              </p:cNvSpPr>
              <p:nvPr/>
            </p:nvSpPr>
            <p:spPr bwMode="auto">
              <a:xfrm>
                <a:off x="5504884" y="442544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1" name="Oval 51"/>
              <p:cNvSpPr>
                <a:spLocks noChangeAspect="1" noChangeArrowheads="1"/>
              </p:cNvSpPr>
              <p:nvPr/>
            </p:nvSpPr>
            <p:spPr bwMode="auto">
              <a:xfrm>
                <a:off x="5260860"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2" name="Oval 52"/>
              <p:cNvSpPr>
                <a:spLocks noChangeAspect="1" noChangeArrowheads="1"/>
              </p:cNvSpPr>
              <p:nvPr/>
            </p:nvSpPr>
            <p:spPr bwMode="auto">
              <a:xfrm>
                <a:off x="5388771" y="4295301"/>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3" name="Oval 53"/>
              <p:cNvSpPr>
                <a:spLocks noChangeAspect="1" noChangeArrowheads="1"/>
              </p:cNvSpPr>
              <p:nvPr/>
            </p:nvSpPr>
            <p:spPr bwMode="auto">
              <a:xfrm>
                <a:off x="5351385" y="446876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4" name="Oval 54"/>
              <p:cNvSpPr>
                <a:spLocks noChangeAspect="1" noChangeArrowheads="1"/>
              </p:cNvSpPr>
              <p:nvPr/>
            </p:nvSpPr>
            <p:spPr bwMode="auto">
              <a:xfrm>
                <a:off x="5260860"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5" name="Oval 55"/>
              <p:cNvSpPr>
                <a:spLocks noChangeAspect="1" noChangeArrowheads="1"/>
              </p:cNvSpPr>
              <p:nvPr/>
            </p:nvSpPr>
            <p:spPr bwMode="auto">
              <a:xfrm>
                <a:off x="5008964"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6" name="Oval 56"/>
              <p:cNvSpPr>
                <a:spLocks noChangeAspect="1" noChangeArrowheads="1"/>
              </p:cNvSpPr>
              <p:nvPr/>
            </p:nvSpPr>
            <p:spPr bwMode="auto">
              <a:xfrm>
                <a:off x="5134912"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7" name="Oval 57"/>
              <p:cNvSpPr>
                <a:spLocks noChangeAspect="1" noChangeArrowheads="1"/>
              </p:cNvSpPr>
              <p:nvPr/>
            </p:nvSpPr>
            <p:spPr bwMode="auto">
              <a:xfrm>
                <a:off x="5134912"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8" name="Oval 58"/>
              <p:cNvSpPr>
                <a:spLocks noChangeAspect="1" noChangeArrowheads="1"/>
              </p:cNvSpPr>
              <p:nvPr/>
            </p:nvSpPr>
            <p:spPr bwMode="auto">
              <a:xfrm>
                <a:off x="5008964"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29" name="Oval 59"/>
              <p:cNvSpPr>
                <a:spLocks noChangeAspect="1" noChangeArrowheads="1"/>
              </p:cNvSpPr>
              <p:nvPr/>
            </p:nvSpPr>
            <p:spPr bwMode="auto">
              <a:xfrm>
                <a:off x="7279963" y="4279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0" name="Oval 60"/>
              <p:cNvSpPr>
                <a:spLocks noChangeAspect="1" noChangeArrowheads="1"/>
              </p:cNvSpPr>
              <p:nvPr/>
            </p:nvSpPr>
            <p:spPr bwMode="auto">
              <a:xfrm>
                <a:off x="7401975" y="439000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1" name="Oval 61"/>
              <p:cNvSpPr>
                <a:spLocks noChangeAspect="1" noChangeArrowheads="1"/>
              </p:cNvSpPr>
              <p:nvPr/>
            </p:nvSpPr>
            <p:spPr bwMode="auto">
              <a:xfrm>
                <a:off x="7476756" y="45317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2" name="Oval 62"/>
              <p:cNvSpPr>
                <a:spLocks noChangeAspect="1" noChangeArrowheads="1"/>
              </p:cNvSpPr>
              <p:nvPr/>
            </p:nvSpPr>
            <p:spPr bwMode="auto">
              <a:xfrm>
                <a:off x="7342937" y="442150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3" name="Oval 63"/>
              <p:cNvSpPr>
                <a:spLocks noChangeAspect="1" noChangeArrowheads="1"/>
              </p:cNvSpPr>
              <p:nvPr/>
            </p:nvSpPr>
            <p:spPr bwMode="auto">
              <a:xfrm>
                <a:off x="7093615" y="443632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4" name="Oval 64"/>
              <p:cNvSpPr>
                <a:spLocks noChangeAspect="1" noChangeArrowheads="1"/>
              </p:cNvSpPr>
              <p:nvPr/>
            </p:nvSpPr>
            <p:spPr bwMode="auto">
              <a:xfrm>
                <a:off x="7223273" y="428705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5" name="Oval 65"/>
              <p:cNvSpPr>
                <a:spLocks noChangeAspect="1" noChangeArrowheads="1"/>
              </p:cNvSpPr>
              <p:nvPr/>
            </p:nvSpPr>
            <p:spPr bwMode="auto">
              <a:xfrm>
                <a:off x="7236311" y="445907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6" name="Oval 66"/>
              <p:cNvSpPr>
                <a:spLocks noChangeAspect="1" noChangeArrowheads="1"/>
              </p:cNvSpPr>
              <p:nvPr/>
            </p:nvSpPr>
            <p:spPr bwMode="auto">
              <a:xfrm>
                <a:off x="7024131"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7" name="Oval 67"/>
              <p:cNvSpPr>
                <a:spLocks noChangeAspect="1" noChangeArrowheads="1"/>
              </p:cNvSpPr>
              <p:nvPr/>
            </p:nvSpPr>
            <p:spPr bwMode="auto">
              <a:xfrm>
                <a:off x="6878504" y="439393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8" name="Oval 68"/>
              <p:cNvSpPr>
                <a:spLocks noChangeAspect="1" noChangeArrowheads="1"/>
              </p:cNvSpPr>
              <p:nvPr/>
            </p:nvSpPr>
            <p:spPr bwMode="auto">
              <a:xfrm>
                <a:off x="7028461" y="439818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39" name="Oval 69"/>
              <p:cNvSpPr>
                <a:spLocks noChangeAspect="1" noChangeArrowheads="1"/>
              </p:cNvSpPr>
              <p:nvPr/>
            </p:nvSpPr>
            <p:spPr bwMode="auto">
              <a:xfrm>
                <a:off x="6898183" y="451602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0" name="Oval 70"/>
              <p:cNvSpPr>
                <a:spLocks noChangeAspect="1" noChangeArrowheads="1"/>
              </p:cNvSpPr>
              <p:nvPr/>
            </p:nvSpPr>
            <p:spPr bwMode="auto">
              <a:xfrm>
                <a:off x="6780107" y="460266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1" name="Oval 71"/>
              <p:cNvSpPr>
                <a:spLocks noChangeAspect="1" noChangeArrowheads="1"/>
              </p:cNvSpPr>
              <p:nvPr/>
            </p:nvSpPr>
            <p:spPr bwMode="auto">
              <a:xfrm>
                <a:off x="6551826" y="449239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2" name="Oval 72"/>
              <p:cNvSpPr>
                <a:spLocks noChangeAspect="1" noChangeArrowheads="1"/>
              </p:cNvSpPr>
              <p:nvPr/>
            </p:nvSpPr>
            <p:spPr bwMode="auto">
              <a:xfrm>
                <a:off x="6646287" y="43900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3" name="Oval 73"/>
              <p:cNvSpPr>
                <a:spLocks noChangeAspect="1" noChangeArrowheads="1"/>
              </p:cNvSpPr>
              <p:nvPr/>
            </p:nvSpPr>
            <p:spPr bwMode="auto">
              <a:xfrm>
                <a:off x="6646287" y="451602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4" name="Oval 74"/>
              <p:cNvSpPr>
                <a:spLocks noChangeAspect="1" noChangeArrowheads="1"/>
              </p:cNvSpPr>
              <p:nvPr/>
            </p:nvSpPr>
            <p:spPr bwMode="auto">
              <a:xfrm>
                <a:off x="6587070" y="49361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5" name="Oval 75"/>
              <p:cNvSpPr>
                <a:spLocks noChangeAspect="1" noChangeArrowheads="1"/>
              </p:cNvSpPr>
              <p:nvPr/>
            </p:nvSpPr>
            <p:spPr bwMode="auto">
              <a:xfrm>
                <a:off x="6292059" y="442938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6" name="Oval 76"/>
              <p:cNvSpPr>
                <a:spLocks noChangeAspect="1" noChangeArrowheads="1"/>
              </p:cNvSpPr>
              <p:nvPr/>
            </p:nvSpPr>
            <p:spPr bwMode="auto">
              <a:xfrm>
                <a:off x="6406692" y="460347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7" name="Oval 77"/>
              <p:cNvSpPr>
                <a:spLocks noChangeAspect="1" noChangeArrowheads="1"/>
              </p:cNvSpPr>
              <p:nvPr/>
            </p:nvSpPr>
            <p:spPr bwMode="auto">
              <a:xfrm>
                <a:off x="5981839" y="422047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8" name="Oval 78"/>
              <p:cNvSpPr>
                <a:spLocks noChangeAspect="1" noChangeArrowheads="1"/>
              </p:cNvSpPr>
              <p:nvPr/>
            </p:nvSpPr>
            <p:spPr bwMode="auto">
              <a:xfrm>
                <a:off x="6104921" y="4275248"/>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49" name="Oval 79"/>
              <p:cNvSpPr>
                <a:spLocks noChangeAspect="1" noChangeArrowheads="1"/>
              </p:cNvSpPr>
              <p:nvPr/>
            </p:nvSpPr>
            <p:spPr bwMode="auto">
              <a:xfrm>
                <a:off x="6016547" y="43545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0" name="Oval 80"/>
              <p:cNvSpPr>
                <a:spLocks noChangeAspect="1" noChangeArrowheads="1"/>
              </p:cNvSpPr>
              <p:nvPr/>
            </p:nvSpPr>
            <p:spPr bwMode="auto">
              <a:xfrm>
                <a:off x="5654447" y="423640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1" name="Oval 81"/>
              <p:cNvSpPr>
                <a:spLocks noChangeAspect="1" noChangeArrowheads="1"/>
              </p:cNvSpPr>
              <p:nvPr/>
            </p:nvSpPr>
            <p:spPr bwMode="auto">
              <a:xfrm>
                <a:off x="5768587" y="4232470"/>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2" name="Oval 82"/>
              <p:cNvSpPr>
                <a:spLocks noChangeAspect="1" noChangeArrowheads="1"/>
              </p:cNvSpPr>
              <p:nvPr/>
            </p:nvSpPr>
            <p:spPr bwMode="auto">
              <a:xfrm>
                <a:off x="5890600"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3" name="Oval 83"/>
              <p:cNvSpPr>
                <a:spLocks noChangeAspect="1" noChangeArrowheads="1"/>
              </p:cNvSpPr>
              <p:nvPr/>
            </p:nvSpPr>
            <p:spPr bwMode="auto">
              <a:xfrm>
                <a:off x="5796139" y="411826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4" name="Oval 84"/>
              <p:cNvSpPr>
                <a:spLocks noChangeAspect="1" noChangeArrowheads="1"/>
              </p:cNvSpPr>
              <p:nvPr/>
            </p:nvSpPr>
            <p:spPr bwMode="auto">
              <a:xfrm>
                <a:off x="5512756"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5" name="Oval 85"/>
              <p:cNvSpPr>
                <a:spLocks noChangeAspect="1" noChangeArrowheads="1"/>
              </p:cNvSpPr>
              <p:nvPr/>
            </p:nvSpPr>
            <p:spPr bwMode="auto">
              <a:xfrm>
                <a:off x="5638704"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6" name="Oval 86"/>
              <p:cNvSpPr>
                <a:spLocks noChangeAspect="1" noChangeArrowheads="1"/>
              </p:cNvSpPr>
              <p:nvPr/>
            </p:nvSpPr>
            <p:spPr bwMode="auto">
              <a:xfrm>
                <a:off x="5596241" y="42794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7" name="Oval 87"/>
              <p:cNvSpPr>
                <a:spLocks noChangeAspect="1" noChangeArrowheads="1"/>
              </p:cNvSpPr>
              <p:nvPr/>
            </p:nvSpPr>
            <p:spPr bwMode="auto">
              <a:xfrm>
                <a:off x="5465525" y="416158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8" name="Oval 88"/>
              <p:cNvSpPr>
                <a:spLocks noChangeAspect="1" noChangeArrowheads="1"/>
              </p:cNvSpPr>
              <p:nvPr/>
            </p:nvSpPr>
            <p:spPr bwMode="auto">
              <a:xfrm>
                <a:off x="5174271" y="4114323"/>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59" name="Oval 89"/>
              <p:cNvSpPr>
                <a:spLocks noChangeAspect="1" noChangeArrowheads="1"/>
              </p:cNvSpPr>
              <p:nvPr/>
            </p:nvSpPr>
            <p:spPr bwMode="auto">
              <a:xfrm>
                <a:off x="5386808" y="403162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0" name="Oval 90"/>
              <p:cNvSpPr>
                <a:spLocks noChangeAspect="1" noChangeArrowheads="1"/>
              </p:cNvSpPr>
              <p:nvPr/>
            </p:nvSpPr>
            <p:spPr bwMode="auto">
              <a:xfrm>
                <a:off x="5304154" y="418127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1" name="Oval 91"/>
              <p:cNvSpPr>
                <a:spLocks noChangeAspect="1" noChangeArrowheads="1"/>
              </p:cNvSpPr>
              <p:nvPr/>
            </p:nvSpPr>
            <p:spPr bwMode="auto">
              <a:xfrm>
                <a:off x="5238316" y="429027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2" name="Oval 92"/>
              <p:cNvSpPr>
                <a:spLocks noChangeAspect="1" noChangeArrowheads="1"/>
              </p:cNvSpPr>
              <p:nvPr/>
            </p:nvSpPr>
            <p:spPr bwMode="auto">
              <a:xfrm>
                <a:off x="5008964"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3" name="Oval 93"/>
              <p:cNvSpPr>
                <a:spLocks noChangeAspect="1" noChangeArrowheads="1"/>
              </p:cNvSpPr>
              <p:nvPr/>
            </p:nvSpPr>
            <p:spPr bwMode="auto">
              <a:xfrm>
                <a:off x="5134912"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4" name="Oval 94"/>
              <p:cNvSpPr>
                <a:spLocks noChangeAspect="1" noChangeArrowheads="1"/>
              </p:cNvSpPr>
              <p:nvPr/>
            </p:nvSpPr>
            <p:spPr bwMode="auto">
              <a:xfrm>
                <a:off x="5134912"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5" name="Oval 95"/>
              <p:cNvSpPr>
                <a:spLocks noChangeAspect="1" noChangeArrowheads="1"/>
              </p:cNvSpPr>
              <p:nvPr/>
            </p:nvSpPr>
            <p:spPr bwMode="auto">
              <a:xfrm>
                <a:off x="5008964" y="426397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6" name="Oval 96"/>
              <p:cNvSpPr>
                <a:spLocks noChangeAspect="1" noChangeArrowheads="1"/>
              </p:cNvSpPr>
              <p:nvPr/>
            </p:nvSpPr>
            <p:spPr bwMode="auto">
              <a:xfrm>
                <a:off x="7276027" y="413795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7" name="Oval 97"/>
              <p:cNvSpPr>
                <a:spLocks noChangeAspect="1" noChangeArrowheads="1"/>
              </p:cNvSpPr>
              <p:nvPr/>
            </p:nvSpPr>
            <p:spPr bwMode="auto">
              <a:xfrm>
                <a:off x="7401975"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8" name="Oval 98"/>
              <p:cNvSpPr>
                <a:spLocks noChangeAspect="1" noChangeArrowheads="1"/>
              </p:cNvSpPr>
              <p:nvPr/>
            </p:nvSpPr>
            <p:spPr bwMode="auto">
              <a:xfrm>
                <a:off x="7543666" y="4291544"/>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69" name="Oval 99"/>
              <p:cNvSpPr>
                <a:spLocks noChangeAspect="1" noChangeArrowheads="1"/>
              </p:cNvSpPr>
              <p:nvPr/>
            </p:nvSpPr>
            <p:spPr bwMode="auto">
              <a:xfrm>
                <a:off x="7354744" y="426397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0" name="Oval 100"/>
              <p:cNvSpPr>
                <a:spLocks noChangeAspect="1" noChangeArrowheads="1"/>
              </p:cNvSpPr>
              <p:nvPr/>
            </p:nvSpPr>
            <p:spPr bwMode="auto">
              <a:xfrm>
                <a:off x="7154738" y="4086846"/>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1" name="Oval 101"/>
              <p:cNvSpPr>
                <a:spLocks noChangeAspect="1" noChangeArrowheads="1"/>
              </p:cNvSpPr>
              <p:nvPr/>
            </p:nvSpPr>
            <p:spPr bwMode="auto">
              <a:xfrm>
                <a:off x="7220925" y="403949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2" name="Oval 102"/>
              <p:cNvSpPr>
                <a:spLocks noChangeAspect="1" noChangeArrowheads="1"/>
              </p:cNvSpPr>
              <p:nvPr/>
            </p:nvSpPr>
            <p:spPr bwMode="auto">
              <a:xfrm>
                <a:off x="7146143" y="437030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3" name="Oval 103"/>
              <p:cNvSpPr>
                <a:spLocks noChangeAspect="1" noChangeArrowheads="1"/>
              </p:cNvSpPr>
              <p:nvPr/>
            </p:nvSpPr>
            <p:spPr bwMode="auto">
              <a:xfrm>
                <a:off x="7075725" y="424016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4" name="Oval 104"/>
              <p:cNvSpPr>
                <a:spLocks noChangeAspect="1" noChangeArrowheads="1"/>
              </p:cNvSpPr>
              <p:nvPr/>
            </p:nvSpPr>
            <p:spPr bwMode="auto">
              <a:xfrm>
                <a:off x="6691246" y="4001364"/>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75" name="Oval 105"/>
              <p:cNvSpPr>
                <a:spLocks noChangeAspect="1" noChangeArrowheads="1"/>
              </p:cNvSpPr>
              <p:nvPr/>
            </p:nvSpPr>
            <p:spPr bwMode="auto">
              <a:xfrm>
                <a:off x="7035107" y="4109368"/>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6" name="Oval 106"/>
              <p:cNvSpPr>
                <a:spLocks noChangeAspect="1" noChangeArrowheads="1"/>
              </p:cNvSpPr>
              <p:nvPr/>
            </p:nvSpPr>
            <p:spPr bwMode="auto">
              <a:xfrm>
                <a:off x="6902119" y="4189150"/>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7" name="Oval 107"/>
              <p:cNvSpPr>
                <a:spLocks noChangeAspect="1" noChangeArrowheads="1"/>
              </p:cNvSpPr>
              <p:nvPr/>
            </p:nvSpPr>
            <p:spPr bwMode="auto">
              <a:xfrm>
                <a:off x="6875455" y="422898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79" name="Oval 109"/>
              <p:cNvSpPr>
                <a:spLocks noChangeAspect="1" noChangeArrowheads="1"/>
              </p:cNvSpPr>
              <p:nvPr/>
            </p:nvSpPr>
            <p:spPr bwMode="auto">
              <a:xfrm>
                <a:off x="6646287" y="425637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0" name="Oval 110"/>
              <p:cNvSpPr>
                <a:spLocks noChangeAspect="1" noChangeArrowheads="1"/>
              </p:cNvSpPr>
              <p:nvPr/>
            </p:nvSpPr>
            <p:spPr bwMode="auto">
              <a:xfrm>
                <a:off x="6744684" y="4299604"/>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1" name="Oval 111"/>
              <p:cNvSpPr>
                <a:spLocks noChangeAspect="1" noChangeArrowheads="1"/>
              </p:cNvSpPr>
              <p:nvPr/>
            </p:nvSpPr>
            <p:spPr bwMode="auto">
              <a:xfrm>
                <a:off x="6487550" y="431973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2" name="Oval 112"/>
              <p:cNvSpPr>
                <a:spLocks noChangeAspect="1" noChangeArrowheads="1"/>
              </p:cNvSpPr>
              <p:nvPr/>
            </p:nvSpPr>
            <p:spPr bwMode="auto">
              <a:xfrm>
                <a:off x="6268443" y="4137952"/>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3" name="Oval 113"/>
              <p:cNvSpPr>
                <a:spLocks noChangeAspect="1" noChangeArrowheads="1"/>
              </p:cNvSpPr>
              <p:nvPr/>
            </p:nvSpPr>
            <p:spPr bwMode="auto">
              <a:xfrm>
                <a:off x="6386519" y="4208841"/>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4" name="Oval 114"/>
              <p:cNvSpPr>
                <a:spLocks noChangeAspect="1" noChangeArrowheads="1"/>
              </p:cNvSpPr>
              <p:nvPr/>
            </p:nvSpPr>
            <p:spPr bwMode="auto">
              <a:xfrm>
                <a:off x="6524956" y="412430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585" name="Oval 116"/>
              <p:cNvSpPr>
                <a:spLocks noChangeAspect="1" noChangeArrowheads="1"/>
              </p:cNvSpPr>
              <p:nvPr/>
            </p:nvSpPr>
            <p:spPr bwMode="auto">
              <a:xfrm>
                <a:off x="6154303" y="4106446"/>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6" name="Oval 117"/>
              <p:cNvSpPr>
                <a:spLocks noChangeAspect="1" noChangeArrowheads="1"/>
              </p:cNvSpPr>
              <p:nvPr/>
            </p:nvSpPr>
            <p:spPr bwMode="auto">
              <a:xfrm>
                <a:off x="5764652"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7" name="Oval 118"/>
              <p:cNvSpPr>
                <a:spLocks noChangeAspect="1" noChangeArrowheads="1"/>
              </p:cNvSpPr>
              <p:nvPr/>
            </p:nvSpPr>
            <p:spPr bwMode="auto">
              <a:xfrm>
                <a:off x="5894535" y="4082817"/>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8" name="Oval 119"/>
              <p:cNvSpPr>
                <a:spLocks noChangeAspect="1" noChangeArrowheads="1"/>
              </p:cNvSpPr>
              <p:nvPr/>
            </p:nvSpPr>
            <p:spPr bwMode="auto">
              <a:xfrm>
                <a:off x="5749361" y="4066595"/>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89" name="Oval 120"/>
              <p:cNvSpPr>
                <a:spLocks noChangeAspect="1" noChangeArrowheads="1"/>
              </p:cNvSpPr>
              <p:nvPr/>
            </p:nvSpPr>
            <p:spPr bwMode="auto">
              <a:xfrm>
                <a:off x="5512756"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0" name="Oval 121"/>
              <p:cNvSpPr>
                <a:spLocks noChangeAspect="1" noChangeArrowheads="1"/>
              </p:cNvSpPr>
              <p:nvPr/>
            </p:nvSpPr>
            <p:spPr bwMode="auto">
              <a:xfrm>
                <a:off x="5599345" y="3830769"/>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1" name="Oval 122"/>
              <p:cNvSpPr>
                <a:spLocks noChangeAspect="1" noChangeArrowheads="1"/>
              </p:cNvSpPr>
              <p:nvPr/>
            </p:nvSpPr>
            <p:spPr bwMode="auto">
              <a:xfrm>
                <a:off x="5638704"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2" name="Oval 123"/>
              <p:cNvSpPr>
                <a:spLocks noChangeAspect="1" noChangeArrowheads="1"/>
              </p:cNvSpPr>
              <p:nvPr/>
            </p:nvSpPr>
            <p:spPr bwMode="auto">
              <a:xfrm>
                <a:off x="5478940" y="40495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3" name="Oval 124"/>
              <p:cNvSpPr>
                <a:spLocks noChangeAspect="1" noChangeArrowheads="1"/>
              </p:cNvSpPr>
              <p:nvPr/>
            </p:nvSpPr>
            <p:spPr bwMode="auto">
              <a:xfrm>
                <a:off x="5260860"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4" name="Oval 125"/>
              <p:cNvSpPr>
                <a:spLocks noChangeAspect="1" noChangeArrowheads="1"/>
              </p:cNvSpPr>
              <p:nvPr/>
            </p:nvSpPr>
            <p:spPr bwMode="auto">
              <a:xfrm>
                <a:off x="5386808"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5" name="Oval 126"/>
              <p:cNvSpPr>
                <a:spLocks noChangeAspect="1" noChangeArrowheads="1"/>
              </p:cNvSpPr>
              <p:nvPr/>
            </p:nvSpPr>
            <p:spPr bwMode="auto">
              <a:xfrm>
                <a:off x="5323834" y="393710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6" name="Oval 127"/>
              <p:cNvSpPr>
                <a:spLocks noChangeAspect="1" noChangeArrowheads="1"/>
              </p:cNvSpPr>
              <p:nvPr/>
            </p:nvSpPr>
            <p:spPr bwMode="auto">
              <a:xfrm>
                <a:off x="5260860"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7" name="Oval 128"/>
              <p:cNvSpPr>
                <a:spLocks noChangeAspect="1" noChangeArrowheads="1"/>
              </p:cNvSpPr>
              <p:nvPr/>
            </p:nvSpPr>
            <p:spPr bwMode="auto">
              <a:xfrm>
                <a:off x="5008964"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8" name="Oval 129"/>
              <p:cNvSpPr>
                <a:spLocks noChangeAspect="1" noChangeArrowheads="1"/>
              </p:cNvSpPr>
              <p:nvPr/>
            </p:nvSpPr>
            <p:spPr bwMode="auto">
              <a:xfrm>
                <a:off x="5134912"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599" name="Oval 130"/>
              <p:cNvSpPr>
                <a:spLocks noChangeAspect="1" noChangeArrowheads="1"/>
              </p:cNvSpPr>
              <p:nvPr/>
            </p:nvSpPr>
            <p:spPr bwMode="auto">
              <a:xfrm>
                <a:off x="5134912"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0" name="Oval 131"/>
              <p:cNvSpPr>
                <a:spLocks noChangeAspect="1" noChangeArrowheads="1"/>
              </p:cNvSpPr>
              <p:nvPr/>
            </p:nvSpPr>
            <p:spPr bwMode="auto">
              <a:xfrm>
                <a:off x="5008964"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1" name="Oval 132"/>
              <p:cNvSpPr>
                <a:spLocks noChangeAspect="1" noChangeArrowheads="1"/>
              </p:cNvSpPr>
              <p:nvPr/>
            </p:nvSpPr>
            <p:spPr bwMode="auto">
              <a:xfrm>
                <a:off x="7276027" y="3885905"/>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2" name="Oval 133"/>
              <p:cNvSpPr>
                <a:spLocks noChangeAspect="1" noChangeArrowheads="1"/>
              </p:cNvSpPr>
              <p:nvPr/>
            </p:nvSpPr>
            <p:spPr bwMode="auto">
              <a:xfrm>
                <a:off x="7401975"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3" name="Oval 134"/>
              <p:cNvSpPr>
                <a:spLocks noChangeAspect="1" noChangeArrowheads="1"/>
              </p:cNvSpPr>
              <p:nvPr/>
            </p:nvSpPr>
            <p:spPr bwMode="auto">
              <a:xfrm>
                <a:off x="7401975" y="4011929"/>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4" name="Oval 135"/>
              <p:cNvSpPr>
                <a:spLocks noChangeAspect="1" noChangeArrowheads="1"/>
              </p:cNvSpPr>
              <p:nvPr/>
            </p:nvSpPr>
            <p:spPr bwMode="auto">
              <a:xfrm>
                <a:off x="7276027" y="40119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5" name="Oval 136"/>
              <p:cNvSpPr>
                <a:spLocks noChangeAspect="1" noChangeArrowheads="1"/>
              </p:cNvSpPr>
              <p:nvPr/>
            </p:nvSpPr>
            <p:spPr bwMode="auto">
              <a:xfrm>
                <a:off x="7087631" y="3929562"/>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6" name="Oval 137"/>
              <p:cNvSpPr>
                <a:spLocks noChangeAspect="1" noChangeArrowheads="1"/>
              </p:cNvSpPr>
              <p:nvPr/>
            </p:nvSpPr>
            <p:spPr bwMode="auto">
              <a:xfrm>
                <a:off x="7106784" y="3795325"/>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7" name="Oval 138"/>
              <p:cNvSpPr>
                <a:spLocks noChangeAspect="1" noChangeArrowheads="1"/>
              </p:cNvSpPr>
              <p:nvPr/>
            </p:nvSpPr>
            <p:spPr bwMode="auto">
              <a:xfrm>
                <a:off x="7211843" y="408913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8" name="Oval 139"/>
              <p:cNvSpPr>
                <a:spLocks noChangeAspect="1" noChangeArrowheads="1"/>
              </p:cNvSpPr>
              <p:nvPr/>
            </p:nvSpPr>
            <p:spPr bwMode="auto">
              <a:xfrm>
                <a:off x="6976900" y="3925287"/>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09" name="Oval 141"/>
              <p:cNvSpPr>
                <a:spLocks noChangeAspect="1" noChangeArrowheads="1"/>
              </p:cNvSpPr>
              <p:nvPr/>
            </p:nvSpPr>
            <p:spPr bwMode="auto">
              <a:xfrm>
                <a:off x="6898183" y="3885905"/>
                <a:ext cx="125948"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0" name="Oval 142"/>
              <p:cNvSpPr>
                <a:spLocks noChangeAspect="1" noChangeArrowheads="1"/>
              </p:cNvSpPr>
              <p:nvPr/>
            </p:nvSpPr>
            <p:spPr bwMode="auto">
              <a:xfrm>
                <a:off x="6870402" y="4042267"/>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1" name="Oval 143"/>
              <p:cNvSpPr>
                <a:spLocks noChangeAspect="1" noChangeArrowheads="1"/>
              </p:cNvSpPr>
              <p:nvPr/>
            </p:nvSpPr>
            <p:spPr bwMode="auto">
              <a:xfrm>
                <a:off x="6781014" y="380145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3" name="Oval 152"/>
              <p:cNvSpPr>
                <a:spLocks noChangeAspect="1" noChangeArrowheads="1"/>
              </p:cNvSpPr>
              <p:nvPr/>
            </p:nvSpPr>
            <p:spPr bwMode="auto">
              <a:xfrm>
                <a:off x="7401975"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4" name="Oval 153"/>
              <p:cNvSpPr>
                <a:spLocks noChangeAspect="1" noChangeArrowheads="1"/>
              </p:cNvSpPr>
              <p:nvPr/>
            </p:nvSpPr>
            <p:spPr bwMode="auto">
              <a:xfrm>
                <a:off x="7276027"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5" name="Oval 154"/>
              <p:cNvSpPr>
                <a:spLocks noChangeAspect="1" noChangeArrowheads="1"/>
              </p:cNvSpPr>
              <p:nvPr/>
            </p:nvSpPr>
            <p:spPr bwMode="auto">
              <a:xfrm>
                <a:off x="7177101" y="3667238"/>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6" name="Oval 156"/>
              <p:cNvSpPr>
                <a:spLocks noChangeAspect="1" noChangeArrowheads="1"/>
              </p:cNvSpPr>
              <p:nvPr/>
            </p:nvSpPr>
            <p:spPr bwMode="auto">
              <a:xfrm>
                <a:off x="6952226" y="3721280"/>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17" name="Oval 157"/>
              <p:cNvSpPr>
                <a:spLocks noChangeAspect="1" noChangeArrowheads="1"/>
              </p:cNvSpPr>
              <p:nvPr/>
            </p:nvSpPr>
            <p:spPr bwMode="auto">
              <a:xfrm>
                <a:off x="6903484" y="3555295"/>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8" name="Oval 163"/>
              <p:cNvSpPr>
                <a:spLocks noChangeAspect="1" noChangeArrowheads="1"/>
              </p:cNvSpPr>
              <p:nvPr/>
            </p:nvSpPr>
            <p:spPr bwMode="auto">
              <a:xfrm>
                <a:off x="5947063" y="3701979"/>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19" name="Oval 164"/>
              <p:cNvSpPr>
                <a:spLocks noChangeAspect="1" noChangeArrowheads="1"/>
              </p:cNvSpPr>
              <p:nvPr/>
            </p:nvSpPr>
            <p:spPr bwMode="auto">
              <a:xfrm>
                <a:off x="6111008" y="398436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0" name="Oval 165"/>
              <p:cNvSpPr>
                <a:spLocks noChangeAspect="1" noChangeArrowheads="1"/>
              </p:cNvSpPr>
              <p:nvPr/>
            </p:nvSpPr>
            <p:spPr bwMode="auto">
              <a:xfrm>
                <a:off x="5678062" y="3889843"/>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1" name="Oval 166"/>
              <p:cNvSpPr>
                <a:spLocks noChangeAspect="1" noChangeArrowheads="1"/>
              </p:cNvSpPr>
              <p:nvPr/>
            </p:nvSpPr>
            <p:spPr bwMode="auto">
              <a:xfrm>
                <a:off x="5591473" y="3614165"/>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2" name="Oval 167"/>
              <p:cNvSpPr>
                <a:spLocks noChangeAspect="1" noChangeArrowheads="1"/>
              </p:cNvSpPr>
              <p:nvPr/>
            </p:nvSpPr>
            <p:spPr bwMode="auto">
              <a:xfrm>
                <a:off x="5512756"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3" name="Oval 168"/>
              <p:cNvSpPr>
                <a:spLocks noChangeAspect="1" noChangeArrowheads="1"/>
              </p:cNvSpPr>
              <p:nvPr/>
            </p:nvSpPr>
            <p:spPr bwMode="auto">
              <a:xfrm>
                <a:off x="5386808"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4" name="Oval 169"/>
              <p:cNvSpPr>
                <a:spLocks noChangeAspect="1" noChangeArrowheads="1"/>
              </p:cNvSpPr>
              <p:nvPr/>
            </p:nvSpPr>
            <p:spPr bwMode="auto">
              <a:xfrm>
                <a:off x="5260860"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5" name="Oval 170"/>
              <p:cNvSpPr>
                <a:spLocks noChangeAspect="1" noChangeArrowheads="1"/>
              </p:cNvSpPr>
              <p:nvPr/>
            </p:nvSpPr>
            <p:spPr bwMode="auto">
              <a:xfrm>
                <a:off x="5134912" y="3759881"/>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6" name="Oval 171"/>
              <p:cNvSpPr>
                <a:spLocks noChangeAspect="1" noChangeArrowheads="1"/>
              </p:cNvSpPr>
              <p:nvPr/>
            </p:nvSpPr>
            <p:spPr bwMode="auto">
              <a:xfrm>
                <a:off x="5008964" y="3759881"/>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chemeClr val="tx1"/>
                </a:solidFill>
                <a:round/>
                <a:headEnd/>
                <a:tailEnd/>
              </a:ln>
              <a:effectLst/>
            </p:spPr>
            <p:txBody>
              <a:bodyPr wrap="none" anchor="ctr"/>
              <a:lstStyle/>
              <a:p>
                <a:endParaRPr lang="ja-JP" altLang="en-US"/>
              </a:p>
            </p:txBody>
          </p:sp>
          <p:sp>
            <p:nvSpPr>
              <p:cNvPr id="627" name="Line 174"/>
              <p:cNvSpPr>
                <a:spLocks noChangeAspect="1" noChangeShapeType="1"/>
              </p:cNvSpPr>
              <p:nvPr/>
            </p:nvSpPr>
            <p:spPr bwMode="auto">
              <a:xfrm>
                <a:off x="6268443" y="4263976"/>
                <a:ext cx="125948"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8" name="Line 175"/>
              <p:cNvSpPr>
                <a:spLocks noChangeAspect="1" noChangeShapeType="1"/>
              </p:cNvSpPr>
              <p:nvPr/>
            </p:nvSpPr>
            <p:spPr bwMode="auto">
              <a:xfrm>
                <a:off x="6394391" y="4642048"/>
                <a:ext cx="629740" cy="378072"/>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29" name="Line 176"/>
              <p:cNvSpPr>
                <a:spLocks noChangeAspect="1" noChangeShapeType="1"/>
              </p:cNvSpPr>
              <p:nvPr/>
            </p:nvSpPr>
            <p:spPr bwMode="auto">
              <a:xfrm flipH="1">
                <a:off x="5882728" y="3917411"/>
                <a:ext cx="82653" cy="24811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0" name="Line 177"/>
              <p:cNvSpPr>
                <a:spLocks noChangeAspect="1" noChangeShapeType="1"/>
              </p:cNvSpPr>
              <p:nvPr/>
            </p:nvSpPr>
            <p:spPr bwMode="auto">
              <a:xfrm>
                <a:off x="5977189" y="3925287"/>
                <a:ext cx="346357" cy="145715"/>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1" name="Line 178"/>
              <p:cNvSpPr>
                <a:spLocks noChangeAspect="1" noChangeShapeType="1"/>
              </p:cNvSpPr>
              <p:nvPr/>
            </p:nvSpPr>
            <p:spPr bwMode="auto">
              <a:xfrm>
                <a:off x="6075586" y="4043434"/>
                <a:ext cx="74782" cy="27961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2" name="Line 179"/>
              <p:cNvSpPr>
                <a:spLocks noChangeAspect="1" noChangeShapeType="1"/>
              </p:cNvSpPr>
              <p:nvPr/>
            </p:nvSpPr>
            <p:spPr bwMode="auto">
              <a:xfrm>
                <a:off x="6201533" y="4185211"/>
                <a:ext cx="271575" cy="208727"/>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3" name="Line 180"/>
              <p:cNvSpPr>
                <a:spLocks noChangeAspect="1" noChangeShapeType="1"/>
              </p:cNvSpPr>
              <p:nvPr/>
            </p:nvSpPr>
            <p:spPr bwMode="auto">
              <a:xfrm>
                <a:off x="6469173" y="4393939"/>
                <a:ext cx="366036" cy="5907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4" name="Line 181"/>
              <p:cNvSpPr>
                <a:spLocks noChangeAspect="1" noChangeShapeType="1"/>
              </p:cNvSpPr>
              <p:nvPr/>
            </p:nvSpPr>
            <p:spPr bwMode="auto">
              <a:xfrm>
                <a:off x="6268443" y="4283668"/>
                <a:ext cx="326677" cy="24417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5" name="Line 182"/>
              <p:cNvSpPr>
                <a:spLocks noChangeAspect="1" noChangeShapeType="1"/>
              </p:cNvSpPr>
              <p:nvPr/>
            </p:nvSpPr>
            <p:spPr bwMode="auto">
              <a:xfrm>
                <a:off x="6599057" y="4531777"/>
                <a:ext cx="125948" cy="196912"/>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6" name="Line 183"/>
              <p:cNvSpPr>
                <a:spLocks noChangeAspect="1" noChangeShapeType="1"/>
              </p:cNvSpPr>
              <p:nvPr/>
            </p:nvSpPr>
            <p:spPr bwMode="auto">
              <a:xfrm>
                <a:off x="6323546" y="4460889"/>
                <a:ext cx="82653" cy="25992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7" name="Line 184"/>
              <p:cNvSpPr>
                <a:spLocks noChangeAspect="1" noChangeShapeType="1"/>
              </p:cNvSpPr>
              <p:nvPr/>
            </p:nvSpPr>
            <p:spPr bwMode="auto">
              <a:xfrm flipH="1">
                <a:off x="6166111" y="4716875"/>
                <a:ext cx="240088" cy="30718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8" name="Line 185"/>
              <p:cNvSpPr>
                <a:spLocks noChangeAspect="1" noChangeShapeType="1"/>
              </p:cNvSpPr>
              <p:nvPr/>
            </p:nvSpPr>
            <p:spPr bwMode="auto">
              <a:xfrm flipH="1">
                <a:off x="5945702" y="4571160"/>
                <a:ext cx="429010" cy="17722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39" name="Line 186"/>
              <p:cNvSpPr>
                <a:spLocks noChangeAspect="1" noChangeShapeType="1"/>
              </p:cNvSpPr>
              <p:nvPr/>
            </p:nvSpPr>
            <p:spPr bwMode="auto">
              <a:xfrm flipH="1" flipV="1">
                <a:off x="5622960" y="4657801"/>
                <a:ext cx="322742"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0" name="Line 187"/>
              <p:cNvSpPr>
                <a:spLocks noChangeAspect="1" noChangeShapeType="1"/>
              </p:cNvSpPr>
              <p:nvPr/>
            </p:nvSpPr>
            <p:spPr bwMode="auto">
              <a:xfrm>
                <a:off x="6469173" y="4685369"/>
                <a:ext cx="385716" cy="374134"/>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1" name="Line 188"/>
              <p:cNvSpPr>
                <a:spLocks noChangeAspect="1" noChangeShapeType="1"/>
              </p:cNvSpPr>
              <p:nvPr/>
            </p:nvSpPr>
            <p:spPr bwMode="auto">
              <a:xfrm flipV="1">
                <a:off x="6536083" y="4642048"/>
                <a:ext cx="369972" cy="8270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2" name="Line 189"/>
              <p:cNvSpPr>
                <a:spLocks noChangeAspect="1" noChangeShapeType="1"/>
              </p:cNvSpPr>
              <p:nvPr/>
            </p:nvSpPr>
            <p:spPr bwMode="auto">
              <a:xfrm flipH="1">
                <a:off x="6433750" y="4775949"/>
                <a:ext cx="184986" cy="29143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3" name="Line 190"/>
              <p:cNvSpPr>
                <a:spLocks noChangeAspect="1" noChangeShapeType="1"/>
              </p:cNvSpPr>
              <p:nvPr/>
            </p:nvSpPr>
            <p:spPr bwMode="auto">
              <a:xfrm>
                <a:off x="6665966" y="4807455"/>
                <a:ext cx="570702" cy="330813"/>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4" name="Line 191"/>
              <p:cNvSpPr>
                <a:spLocks noChangeAspect="1" noChangeShapeType="1"/>
              </p:cNvSpPr>
              <p:nvPr/>
            </p:nvSpPr>
            <p:spPr bwMode="auto">
              <a:xfrm flipV="1">
                <a:off x="6748620" y="4772010"/>
                <a:ext cx="452625" cy="8664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45" name="Oval 192"/>
              <p:cNvSpPr>
                <a:spLocks noChangeAspect="1" noChangeArrowheads="1"/>
              </p:cNvSpPr>
              <p:nvPr/>
            </p:nvSpPr>
            <p:spPr bwMode="auto">
              <a:xfrm>
                <a:off x="6326802" y="4008147"/>
                <a:ext cx="125948" cy="126024"/>
              </a:xfrm>
              <a:prstGeom prst="ellipse">
                <a:avLst/>
              </a:prstGeom>
              <a:gradFill rotWithShape="0">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6" name="Oval 193"/>
              <p:cNvSpPr>
                <a:spLocks noChangeAspect="1" noChangeArrowheads="1"/>
              </p:cNvSpPr>
              <p:nvPr/>
            </p:nvSpPr>
            <p:spPr bwMode="auto">
              <a:xfrm>
                <a:off x="7170120" y="480818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7" name="Oval 194"/>
              <p:cNvSpPr>
                <a:spLocks noChangeAspect="1" noChangeArrowheads="1"/>
              </p:cNvSpPr>
              <p:nvPr/>
            </p:nvSpPr>
            <p:spPr bwMode="auto">
              <a:xfrm>
                <a:off x="7157951" y="5083132"/>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8" name="Oval 195"/>
              <p:cNvSpPr>
                <a:spLocks noChangeAspect="1" noChangeArrowheads="1"/>
              </p:cNvSpPr>
              <p:nvPr/>
            </p:nvSpPr>
            <p:spPr bwMode="auto">
              <a:xfrm>
                <a:off x="6335353" y="5063441"/>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49" name="Oval 196"/>
              <p:cNvSpPr>
                <a:spLocks noChangeAspect="1" noChangeArrowheads="1"/>
              </p:cNvSpPr>
              <p:nvPr/>
            </p:nvSpPr>
            <p:spPr bwMode="auto">
              <a:xfrm>
                <a:off x="6071650" y="4988614"/>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0" name="Oval 197"/>
              <p:cNvSpPr>
                <a:spLocks noChangeAspect="1" noChangeArrowheads="1"/>
              </p:cNvSpPr>
              <p:nvPr/>
            </p:nvSpPr>
            <p:spPr bwMode="auto">
              <a:xfrm>
                <a:off x="6776171" y="500830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1" name="Oval 198"/>
              <p:cNvSpPr>
                <a:spLocks noChangeAspect="1" noChangeArrowheads="1"/>
              </p:cNvSpPr>
              <p:nvPr/>
            </p:nvSpPr>
            <p:spPr bwMode="auto">
              <a:xfrm>
                <a:off x="5556050" y="4594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2" name="Oval 199"/>
              <p:cNvSpPr>
                <a:spLocks noChangeAspect="1" noChangeArrowheads="1"/>
              </p:cNvSpPr>
              <p:nvPr/>
            </p:nvSpPr>
            <p:spPr bwMode="auto">
              <a:xfrm>
                <a:off x="6855447" y="4405967"/>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3" name="Oval 200"/>
              <p:cNvSpPr>
                <a:spLocks noChangeAspect="1" noChangeArrowheads="1"/>
              </p:cNvSpPr>
              <p:nvPr/>
            </p:nvSpPr>
            <p:spPr bwMode="auto">
              <a:xfrm>
                <a:off x="6673838" y="4669616"/>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4" name="Line 201"/>
              <p:cNvSpPr>
                <a:spLocks noChangeAspect="1" noChangeShapeType="1"/>
              </p:cNvSpPr>
              <p:nvPr/>
            </p:nvSpPr>
            <p:spPr bwMode="auto">
              <a:xfrm>
                <a:off x="5886664" y="4165520"/>
                <a:ext cx="82653" cy="295369"/>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5" name="Line 202"/>
              <p:cNvSpPr>
                <a:spLocks noChangeAspect="1" noChangeShapeType="1"/>
              </p:cNvSpPr>
              <p:nvPr/>
            </p:nvSpPr>
            <p:spPr bwMode="auto">
              <a:xfrm flipH="1">
                <a:off x="5988996" y="4319112"/>
                <a:ext cx="153499" cy="322936"/>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6" name="Line 203"/>
              <p:cNvSpPr>
                <a:spLocks noChangeAspect="1" noChangeShapeType="1"/>
              </p:cNvSpPr>
              <p:nvPr/>
            </p:nvSpPr>
            <p:spPr bwMode="auto">
              <a:xfrm>
                <a:off x="6909991" y="4638110"/>
                <a:ext cx="295190" cy="19691"/>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sp>
            <p:nvSpPr>
              <p:cNvPr id="657" name="Oval 204"/>
              <p:cNvSpPr>
                <a:spLocks noChangeAspect="1" noChangeArrowheads="1"/>
              </p:cNvSpPr>
              <p:nvPr/>
            </p:nvSpPr>
            <p:spPr bwMode="auto">
              <a:xfrm>
                <a:off x="7205772" y="4598789"/>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8" name="Oval 205"/>
              <p:cNvSpPr>
                <a:spLocks noChangeAspect="1" noChangeArrowheads="1"/>
              </p:cNvSpPr>
              <p:nvPr/>
            </p:nvSpPr>
            <p:spPr bwMode="auto">
              <a:xfrm>
                <a:off x="5919401" y="4578675"/>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659" name="Oval 206"/>
              <p:cNvSpPr>
                <a:spLocks noChangeAspect="1" noChangeArrowheads="1"/>
              </p:cNvSpPr>
              <p:nvPr/>
            </p:nvSpPr>
            <p:spPr bwMode="auto">
              <a:xfrm>
                <a:off x="5894535" y="4405753"/>
                <a:ext cx="125948" cy="126024"/>
              </a:xfrm>
              <a:prstGeom prst="ellipse">
                <a:avLst/>
              </a:prstGeom>
              <a:gradFill rotWithShape="0">
                <a:gsLst>
                  <a:gs pos="0">
                    <a:srgbClr val="FFFFFF"/>
                  </a:gs>
                  <a:gs pos="100000">
                    <a:srgbClr val="FF3300"/>
                  </a:gs>
                </a:gsLst>
                <a:path path="shape">
                  <a:fillToRect l="50000" t="50000" r="50000" b="50000"/>
                </a:path>
              </a:gradFill>
              <a:ln w="9525">
                <a:solidFill>
                  <a:schemeClr val="tx1"/>
                </a:solidFill>
                <a:round/>
                <a:headEnd/>
                <a:tailEnd/>
              </a:ln>
            </p:spPr>
            <p:txBody>
              <a:bodyPr wrap="none" anchor="ctr"/>
              <a:lstStyle/>
              <a:p>
                <a:endParaRPr lang="ja-JP" altLang="en-US"/>
              </a:p>
            </p:txBody>
          </p:sp>
        </p:grpSp>
        <p:sp>
          <p:nvSpPr>
            <p:cNvPr id="473" name="Oval 172"/>
            <p:cNvSpPr>
              <a:spLocks noChangeAspect="1" noChangeArrowheads="1"/>
            </p:cNvSpPr>
            <p:nvPr/>
          </p:nvSpPr>
          <p:spPr bwMode="auto">
            <a:xfrm>
              <a:off x="4398090" y="4148927"/>
              <a:ext cx="125948" cy="126024"/>
            </a:xfrm>
            <a:prstGeom prst="ellipse">
              <a:avLst/>
            </a:prstGeom>
            <a:gradFill rotWithShape="0">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p:spPr>
          <p:txBody>
            <a:bodyPr wrap="none" anchor="ctr"/>
            <a:lstStyle/>
            <a:p>
              <a:endParaRPr lang="ja-JP" altLang="en-US"/>
            </a:p>
          </p:txBody>
        </p:sp>
      </p:grpSp>
      <p:grpSp>
        <p:nvGrpSpPr>
          <p:cNvPr id="661" name="Group 660"/>
          <p:cNvGrpSpPr/>
          <p:nvPr/>
        </p:nvGrpSpPr>
        <p:grpSpPr>
          <a:xfrm>
            <a:off x="5356356" y="2933128"/>
            <a:ext cx="1902250" cy="2035795"/>
            <a:chOff x="5458709" y="1299512"/>
            <a:chExt cx="1902250" cy="2035795"/>
          </a:xfrm>
        </p:grpSpPr>
        <p:sp>
          <p:nvSpPr>
            <p:cNvPr id="678" name="Oval 149"/>
            <p:cNvSpPr>
              <a:spLocks noChangeAspect="1" noChangeArrowheads="1"/>
            </p:cNvSpPr>
            <p:nvPr/>
          </p:nvSpPr>
          <p:spPr bwMode="auto">
            <a:xfrm>
              <a:off x="6805075"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79" name="Oval 155"/>
            <p:cNvSpPr>
              <a:spLocks noChangeAspect="1" noChangeArrowheads="1"/>
            </p:cNvSpPr>
            <p:nvPr/>
          </p:nvSpPr>
          <p:spPr bwMode="auto">
            <a:xfrm>
              <a:off x="7235011" y="2529139"/>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0" name="Oval 160"/>
            <p:cNvSpPr>
              <a:spLocks noChangeAspect="1" noChangeArrowheads="1"/>
            </p:cNvSpPr>
            <p:nvPr/>
          </p:nvSpPr>
          <p:spPr bwMode="auto">
            <a:xfrm>
              <a:off x="6277552" y="1299512"/>
              <a:ext cx="128572"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1" name="Oval 161"/>
            <p:cNvSpPr>
              <a:spLocks noChangeAspect="1" noChangeArrowheads="1"/>
            </p:cNvSpPr>
            <p:nvPr/>
          </p:nvSpPr>
          <p:spPr bwMode="auto">
            <a:xfrm>
              <a:off x="5473530" y="2112638"/>
              <a:ext cx="128572"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2" name="Oval 162"/>
            <p:cNvSpPr>
              <a:spLocks noChangeAspect="1" noChangeArrowheads="1"/>
            </p:cNvSpPr>
            <p:nvPr/>
          </p:nvSpPr>
          <p:spPr bwMode="auto">
            <a:xfrm>
              <a:off x="5458709" y="1661066"/>
              <a:ext cx="125948" cy="126024"/>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3" name="Oval 151"/>
            <p:cNvSpPr>
              <a:spLocks noChangeAspect="1" noChangeArrowheads="1"/>
            </p:cNvSpPr>
            <p:nvPr/>
          </p:nvSpPr>
          <p:spPr bwMode="auto">
            <a:xfrm>
              <a:off x="6859033" y="2233444"/>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4" name="Oval 155"/>
            <p:cNvSpPr>
              <a:spLocks noChangeAspect="1" noChangeArrowheads="1"/>
            </p:cNvSpPr>
            <p:nvPr/>
          </p:nvSpPr>
          <p:spPr bwMode="auto">
            <a:xfrm>
              <a:off x="7093517" y="2172756"/>
              <a:ext cx="125948" cy="123398"/>
            </a:xfrm>
            <a:prstGeom prst="ellipse">
              <a:avLst/>
            </a:prstGeom>
            <a:gradFill rotWithShape="0">
              <a:gsLst>
                <a:gs pos="0">
                  <a:schemeClr val="accent2">
                    <a:gamma/>
                    <a:tint val="0"/>
                    <a:invGamma/>
                  </a:schemeClr>
                </a:gs>
                <a:gs pos="100000">
                  <a:schemeClr val="accent2"/>
                </a:gs>
              </a:gsLst>
              <a:path path="shape">
                <a:fillToRect l="50000" t="50000" r="50000" b="50000"/>
              </a:path>
            </a:gradFill>
            <a:ln w="9525">
              <a:solidFill>
                <a:srgbClr val="7F7F7F"/>
              </a:solidFill>
              <a:round/>
              <a:headEnd/>
              <a:tailEnd/>
            </a:ln>
            <a:effectLst/>
          </p:spPr>
          <p:txBody>
            <a:bodyPr wrap="none" anchor="ctr"/>
            <a:lstStyle/>
            <a:p>
              <a:endParaRPr lang="ja-JP" altLang="en-US"/>
            </a:p>
          </p:txBody>
        </p:sp>
        <p:sp>
          <p:nvSpPr>
            <p:cNvPr id="685" name="Oval 149"/>
            <p:cNvSpPr>
              <a:spLocks noChangeAspect="1" noChangeArrowheads="1"/>
            </p:cNvSpPr>
            <p:nvPr/>
          </p:nvSpPr>
          <p:spPr bwMode="auto">
            <a:xfrm>
              <a:off x="6297833" y="1981200"/>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6" name="Oval 151"/>
            <p:cNvSpPr>
              <a:spLocks noChangeAspect="1" noChangeArrowheads="1"/>
            </p:cNvSpPr>
            <p:nvPr/>
          </p:nvSpPr>
          <p:spPr bwMode="auto">
            <a:xfrm>
              <a:off x="6764004" y="182136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7" name="Oval 145"/>
            <p:cNvSpPr>
              <a:spLocks noChangeAspect="1" noChangeArrowheads="1"/>
            </p:cNvSpPr>
            <p:nvPr/>
          </p:nvSpPr>
          <p:spPr bwMode="auto">
            <a:xfrm>
              <a:off x="6079829" y="199813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8" name="Oval 108"/>
            <p:cNvSpPr>
              <a:spLocks noChangeAspect="1" noChangeArrowheads="1"/>
            </p:cNvSpPr>
            <p:nvPr/>
          </p:nvSpPr>
          <p:spPr bwMode="auto">
            <a:xfrm>
              <a:off x="6027423" y="2805322"/>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89" name="Oval 123"/>
            <p:cNvSpPr>
              <a:spLocks noChangeAspect="1" noChangeArrowheads="1"/>
            </p:cNvSpPr>
            <p:nvPr/>
          </p:nvSpPr>
          <p:spPr bwMode="auto">
            <a:xfrm>
              <a:off x="5882989" y="2114486"/>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690" name="Oval 148"/>
            <p:cNvSpPr>
              <a:spLocks noChangeAspect="1" noChangeArrowheads="1"/>
            </p:cNvSpPr>
            <p:nvPr/>
          </p:nvSpPr>
          <p:spPr bwMode="auto">
            <a:xfrm>
              <a:off x="6585317" y="2240403"/>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1" name="Oval 145"/>
            <p:cNvSpPr>
              <a:spLocks noChangeAspect="1" noChangeArrowheads="1"/>
            </p:cNvSpPr>
            <p:nvPr/>
          </p:nvSpPr>
          <p:spPr bwMode="auto">
            <a:xfrm>
              <a:off x="6671267" y="2474166"/>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2" name="Oval 148"/>
            <p:cNvSpPr>
              <a:spLocks noChangeAspect="1" noChangeArrowheads="1"/>
            </p:cNvSpPr>
            <p:nvPr/>
          </p:nvSpPr>
          <p:spPr bwMode="auto">
            <a:xfrm>
              <a:off x="5758046" y="23774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3" name="Oval 145"/>
            <p:cNvSpPr>
              <a:spLocks noChangeAspect="1" noChangeArrowheads="1"/>
            </p:cNvSpPr>
            <p:nvPr/>
          </p:nvSpPr>
          <p:spPr bwMode="auto">
            <a:xfrm>
              <a:off x="7203904" y="180269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4" name="Oval 149"/>
            <p:cNvSpPr>
              <a:spLocks noChangeAspect="1" noChangeArrowheads="1"/>
            </p:cNvSpPr>
            <p:nvPr/>
          </p:nvSpPr>
          <p:spPr bwMode="auto">
            <a:xfrm>
              <a:off x="6412844" y="260235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5" name="Oval 143"/>
            <p:cNvSpPr>
              <a:spLocks noChangeAspect="1" noChangeArrowheads="1"/>
            </p:cNvSpPr>
            <p:nvPr/>
          </p:nvSpPr>
          <p:spPr bwMode="auto">
            <a:xfrm>
              <a:off x="6827240" y="2038927"/>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6" name="Oval 107"/>
            <p:cNvSpPr>
              <a:spLocks noChangeAspect="1" noChangeArrowheads="1"/>
            </p:cNvSpPr>
            <p:nvPr/>
          </p:nvSpPr>
          <p:spPr bwMode="auto">
            <a:xfrm>
              <a:off x="6296444" y="151165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698" name="Oval 145"/>
            <p:cNvSpPr>
              <a:spLocks noChangeAspect="1" noChangeArrowheads="1"/>
            </p:cNvSpPr>
            <p:nvPr/>
          </p:nvSpPr>
          <p:spPr bwMode="auto">
            <a:xfrm>
              <a:off x="6223706" y="1726195"/>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699" name="Oval 149"/>
            <p:cNvSpPr>
              <a:spLocks noChangeAspect="1" noChangeArrowheads="1"/>
            </p:cNvSpPr>
            <p:nvPr/>
          </p:nvSpPr>
          <p:spPr bwMode="auto">
            <a:xfrm>
              <a:off x="5810138" y="1511653"/>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sp>
          <p:nvSpPr>
            <p:cNvPr id="700" name="Oval 149"/>
            <p:cNvSpPr>
              <a:spLocks noChangeAspect="1" noChangeArrowheads="1"/>
            </p:cNvSpPr>
            <p:nvPr/>
          </p:nvSpPr>
          <p:spPr bwMode="auto">
            <a:xfrm>
              <a:off x="6362940" y="2210025"/>
              <a:ext cx="125948" cy="123398"/>
            </a:xfrm>
            <a:prstGeom prst="ellipse">
              <a:avLst/>
            </a:prstGeom>
            <a:solidFill>
              <a:srgbClr val="FFFF00"/>
            </a:solidFill>
            <a:ln w="19050" cmpd="sng">
              <a:solidFill>
                <a:srgbClr val="FF0000"/>
              </a:solidFill>
              <a:round/>
              <a:headEnd/>
              <a:tailEnd/>
            </a:ln>
            <a:effectLst/>
          </p:spPr>
          <p:txBody>
            <a:bodyPr wrap="none" anchor="ctr"/>
            <a:lstStyle/>
            <a:p>
              <a:endParaRPr lang="ja-JP" altLang="en-US" dirty="0"/>
            </a:p>
          </p:txBody>
        </p:sp>
        <p:sp>
          <p:nvSpPr>
            <p:cNvPr id="701" name="Oval 108"/>
            <p:cNvSpPr>
              <a:spLocks noChangeAspect="1" noChangeArrowheads="1"/>
            </p:cNvSpPr>
            <p:nvPr/>
          </p:nvSpPr>
          <p:spPr bwMode="auto">
            <a:xfrm>
              <a:off x="6011347" y="2724946"/>
              <a:ext cx="125948"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2" name="Oval 149"/>
            <p:cNvSpPr>
              <a:spLocks noChangeAspect="1" noChangeArrowheads="1"/>
            </p:cNvSpPr>
            <p:nvPr/>
          </p:nvSpPr>
          <p:spPr bwMode="auto">
            <a:xfrm>
              <a:off x="5797384" y="2119180"/>
              <a:ext cx="125948" cy="123398"/>
            </a:xfrm>
            <a:prstGeom prst="ellipse">
              <a:avLst/>
            </a:prstGeom>
            <a:solidFill>
              <a:srgbClr val="CCFFCC"/>
            </a:solidFill>
            <a:ln w="19050" cmpd="sng">
              <a:solidFill>
                <a:srgbClr val="FF0000"/>
              </a:solidFill>
              <a:round/>
              <a:headEnd/>
              <a:tailEnd/>
            </a:ln>
            <a:effectLst/>
          </p:spPr>
          <p:txBody>
            <a:bodyPr wrap="none" anchor="ctr"/>
            <a:lstStyle/>
            <a:p>
              <a:endParaRPr lang="ja-JP" altLang="en-US"/>
            </a:p>
          </p:txBody>
        </p:sp>
        <p:sp>
          <p:nvSpPr>
            <p:cNvPr id="703" name="Oval 148"/>
            <p:cNvSpPr>
              <a:spLocks noChangeAspect="1" noChangeArrowheads="1"/>
            </p:cNvSpPr>
            <p:nvPr/>
          </p:nvSpPr>
          <p:spPr bwMode="auto">
            <a:xfrm>
              <a:off x="5709819" y="2289017"/>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04" name="Oval 148"/>
            <p:cNvSpPr>
              <a:spLocks noChangeAspect="1" noChangeArrowheads="1"/>
            </p:cNvSpPr>
            <p:nvPr/>
          </p:nvSpPr>
          <p:spPr bwMode="auto">
            <a:xfrm>
              <a:off x="6835111" y="1798729"/>
              <a:ext cx="128572" cy="123398"/>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0" name="Oval 151"/>
            <p:cNvSpPr>
              <a:spLocks noChangeAspect="1" noChangeArrowheads="1"/>
            </p:cNvSpPr>
            <p:nvPr/>
          </p:nvSpPr>
          <p:spPr bwMode="auto">
            <a:xfrm>
              <a:off x="6587979" y="2622131"/>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1" name="Oval 151"/>
            <p:cNvSpPr>
              <a:spLocks noChangeAspect="1" noChangeArrowheads="1"/>
            </p:cNvSpPr>
            <p:nvPr/>
          </p:nvSpPr>
          <p:spPr bwMode="auto">
            <a:xfrm>
              <a:off x="6510419" y="3209283"/>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2" name="Oval 145"/>
            <p:cNvSpPr>
              <a:spLocks noChangeAspect="1" noChangeArrowheads="1"/>
            </p:cNvSpPr>
            <p:nvPr/>
          </p:nvSpPr>
          <p:spPr bwMode="auto">
            <a:xfrm>
              <a:off x="6157730" y="2169939"/>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13" name="Oval 145"/>
            <p:cNvSpPr>
              <a:spLocks noChangeAspect="1" noChangeArrowheads="1"/>
            </p:cNvSpPr>
            <p:nvPr/>
          </p:nvSpPr>
          <p:spPr bwMode="auto">
            <a:xfrm>
              <a:off x="6921288" y="2733300"/>
              <a:ext cx="128572" cy="126024"/>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solidFill>
                <a:schemeClr val="bg1">
                  <a:lumMod val="50000"/>
                </a:schemeClr>
              </a:solidFill>
              <a:round/>
              <a:headEnd/>
              <a:tailEnd/>
            </a:ln>
            <a:effectLst/>
          </p:spPr>
          <p:txBody>
            <a:bodyPr wrap="none" anchor="ctr"/>
            <a:lstStyle/>
            <a:p>
              <a:endParaRPr lang="ja-JP" altLang="en-US"/>
            </a:p>
          </p:txBody>
        </p:sp>
        <p:sp>
          <p:nvSpPr>
            <p:cNvPr id="752" name="Oval 145"/>
            <p:cNvSpPr>
              <a:spLocks noChangeAspect="1" noChangeArrowheads="1"/>
            </p:cNvSpPr>
            <p:nvPr/>
          </p:nvSpPr>
          <p:spPr bwMode="auto">
            <a:xfrm>
              <a:off x="6288382" y="2790430"/>
              <a:ext cx="128572" cy="126024"/>
            </a:xfrm>
            <a:prstGeom prst="ellipse">
              <a:avLst/>
            </a:prstGeom>
            <a:solidFill>
              <a:srgbClr val="FFFF00"/>
            </a:solidFill>
            <a:ln w="19050" cmpd="sng">
              <a:solidFill>
                <a:srgbClr val="FF0000"/>
              </a:solidFill>
              <a:round/>
              <a:headEnd/>
              <a:tailEnd/>
            </a:ln>
            <a:effectLst/>
          </p:spPr>
          <p:txBody>
            <a:bodyPr wrap="none" anchor="ctr"/>
            <a:lstStyle/>
            <a:p>
              <a:endParaRPr lang="ja-JP" altLang="en-US"/>
            </a:p>
          </p:txBody>
        </p:sp>
      </p:grpSp>
      <p:grpSp>
        <p:nvGrpSpPr>
          <p:cNvPr id="3" name="Group 2"/>
          <p:cNvGrpSpPr/>
          <p:nvPr/>
        </p:nvGrpSpPr>
        <p:grpSpPr>
          <a:xfrm>
            <a:off x="4654595" y="2687618"/>
            <a:ext cx="3234934" cy="2048899"/>
            <a:chOff x="4654594" y="1799774"/>
            <a:chExt cx="3234934" cy="2048899"/>
          </a:xfrm>
        </p:grpSpPr>
        <p:sp>
          <p:nvSpPr>
            <p:cNvPr id="662" name="TextBox 661"/>
            <p:cNvSpPr txBox="1"/>
            <p:nvPr/>
          </p:nvSpPr>
          <p:spPr>
            <a:xfrm>
              <a:off x="7105098" y="27971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3" name="TextBox 662"/>
            <p:cNvSpPr txBox="1"/>
            <p:nvPr/>
          </p:nvSpPr>
          <p:spPr>
            <a:xfrm>
              <a:off x="6978261" y="356649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4" name="TextBox 663"/>
            <p:cNvSpPr txBox="1"/>
            <p:nvPr/>
          </p:nvSpPr>
          <p:spPr>
            <a:xfrm>
              <a:off x="6482026" y="35716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5" name="TextBox 664"/>
            <p:cNvSpPr txBox="1"/>
            <p:nvPr/>
          </p:nvSpPr>
          <p:spPr>
            <a:xfrm>
              <a:off x="7077641" y="295654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6" name="TextBox 665"/>
            <p:cNvSpPr txBox="1"/>
            <p:nvPr/>
          </p:nvSpPr>
          <p:spPr>
            <a:xfrm>
              <a:off x="6765735" y="261657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7" name="TextBox 666"/>
            <p:cNvSpPr txBox="1"/>
            <p:nvPr/>
          </p:nvSpPr>
          <p:spPr>
            <a:xfrm>
              <a:off x="6444059" y="204118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8" name="TextBox 667"/>
            <p:cNvSpPr txBox="1"/>
            <p:nvPr/>
          </p:nvSpPr>
          <p:spPr>
            <a:xfrm>
              <a:off x="6410462" y="261233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69" name="TextBox 668"/>
            <p:cNvSpPr txBox="1"/>
            <p:nvPr/>
          </p:nvSpPr>
          <p:spPr>
            <a:xfrm>
              <a:off x="5985885" y="251298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0" name="TextBox 669"/>
            <p:cNvSpPr txBox="1"/>
            <p:nvPr/>
          </p:nvSpPr>
          <p:spPr>
            <a:xfrm>
              <a:off x="5334000" y="198120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1" name="TextBox 670"/>
            <p:cNvSpPr txBox="1"/>
            <p:nvPr/>
          </p:nvSpPr>
          <p:spPr>
            <a:xfrm>
              <a:off x="5230387" y="253420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2" name="TextBox 671"/>
            <p:cNvSpPr txBox="1"/>
            <p:nvPr/>
          </p:nvSpPr>
          <p:spPr>
            <a:xfrm>
              <a:off x="5835942" y="298694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3" name="TextBox 672"/>
            <p:cNvSpPr txBox="1"/>
            <p:nvPr/>
          </p:nvSpPr>
          <p:spPr>
            <a:xfrm>
              <a:off x="5567162" y="345898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4" name="TextBox 673"/>
            <p:cNvSpPr txBox="1"/>
            <p:nvPr/>
          </p:nvSpPr>
          <p:spPr>
            <a:xfrm>
              <a:off x="5903138" y="324059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5" name="TextBox 674"/>
            <p:cNvSpPr txBox="1"/>
            <p:nvPr/>
          </p:nvSpPr>
          <p:spPr>
            <a:xfrm>
              <a:off x="6509690" y="297862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6" name="TextBox 675"/>
            <p:cNvSpPr txBox="1"/>
            <p:nvPr/>
          </p:nvSpPr>
          <p:spPr>
            <a:xfrm>
              <a:off x="5416757" y="268782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677" name="TextBox 676"/>
            <p:cNvSpPr txBox="1"/>
            <p:nvPr/>
          </p:nvSpPr>
          <p:spPr>
            <a:xfrm>
              <a:off x="5387531" y="3194050"/>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3" name="TextBox 292"/>
            <p:cNvSpPr txBox="1"/>
            <p:nvPr/>
          </p:nvSpPr>
          <p:spPr>
            <a:xfrm>
              <a:off x="5727747" y="231317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4" name="TextBox 293"/>
            <p:cNvSpPr txBox="1"/>
            <p:nvPr/>
          </p:nvSpPr>
          <p:spPr>
            <a:xfrm>
              <a:off x="5824254" y="1799774"/>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5" name="TextBox 294"/>
            <p:cNvSpPr txBox="1"/>
            <p:nvPr/>
          </p:nvSpPr>
          <p:spPr>
            <a:xfrm>
              <a:off x="7156045" y="1834515"/>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6" name="TextBox 295"/>
            <p:cNvSpPr txBox="1"/>
            <p:nvPr/>
          </p:nvSpPr>
          <p:spPr>
            <a:xfrm>
              <a:off x="7619277" y="2490736"/>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7" name="TextBox 296"/>
            <p:cNvSpPr txBox="1"/>
            <p:nvPr/>
          </p:nvSpPr>
          <p:spPr>
            <a:xfrm>
              <a:off x="4654594" y="2405813"/>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8" name="TextBox 297"/>
            <p:cNvSpPr txBox="1"/>
            <p:nvPr/>
          </p:nvSpPr>
          <p:spPr>
            <a:xfrm>
              <a:off x="5021319" y="3322638"/>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299" name="TextBox 298"/>
            <p:cNvSpPr txBox="1"/>
            <p:nvPr/>
          </p:nvSpPr>
          <p:spPr>
            <a:xfrm>
              <a:off x="6878106" y="3045639"/>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0" name="TextBox 299"/>
            <p:cNvSpPr txBox="1"/>
            <p:nvPr/>
          </p:nvSpPr>
          <p:spPr>
            <a:xfrm>
              <a:off x="5044481" y="2242732"/>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1" name="TextBox 300"/>
            <p:cNvSpPr txBox="1"/>
            <p:nvPr/>
          </p:nvSpPr>
          <p:spPr>
            <a:xfrm>
              <a:off x="7175347" y="2231151"/>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sp>
          <p:nvSpPr>
            <p:cNvPr id="302" name="TextBox 301"/>
            <p:cNvSpPr txBox="1"/>
            <p:nvPr/>
          </p:nvSpPr>
          <p:spPr>
            <a:xfrm>
              <a:off x="6476639" y="1810397"/>
              <a:ext cx="270251" cy="276999"/>
            </a:xfrm>
            <a:prstGeom prst="rect">
              <a:avLst/>
            </a:prstGeom>
            <a:noFill/>
          </p:spPr>
          <p:txBody>
            <a:bodyPr wrap="none" rtlCol="0">
              <a:spAutoFit/>
            </a:bodyPr>
            <a:lstStyle/>
            <a:p>
              <a:r>
                <a:rPr kumimoji="1" lang="en-US" altLang="ja-JP" sz="1200" dirty="0" smtClean="0">
                  <a:solidFill>
                    <a:srgbClr val="0000FF"/>
                  </a:solidFill>
                </a:rPr>
                <a:t>e</a:t>
              </a:r>
              <a:endParaRPr kumimoji="1" lang="ja-JP" altLang="en-US" sz="1200" dirty="0">
                <a:solidFill>
                  <a:srgbClr val="0000FF"/>
                </a:solidFill>
              </a:endParaRPr>
            </a:p>
          </p:txBody>
        </p:sp>
      </p:grpSp>
      <p:grpSp>
        <p:nvGrpSpPr>
          <p:cNvPr id="283" name="Group 282"/>
          <p:cNvGrpSpPr/>
          <p:nvPr/>
        </p:nvGrpSpPr>
        <p:grpSpPr>
          <a:xfrm>
            <a:off x="4215559" y="1660769"/>
            <a:ext cx="4455610" cy="2903361"/>
            <a:chOff x="4516980" y="1704785"/>
            <a:chExt cx="4455610" cy="2903361"/>
          </a:xfrm>
        </p:grpSpPr>
        <p:cxnSp>
          <p:nvCxnSpPr>
            <p:cNvPr id="284" name="Straight Arrow Connector 283"/>
            <p:cNvCxnSpPr/>
            <p:nvPr/>
          </p:nvCxnSpPr>
          <p:spPr>
            <a:xfrm flipV="1">
              <a:off x="7634795" y="2423801"/>
              <a:ext cx="712564" cy="88667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5" name="Straight Arrow Connector 284"/>
            <p:cNvCxnSpPr/>
            <p:nvPr/>
          </p:nvCxnSpPr>
          <p:spPr>
            <a:xfrm flipV="1">
              <a:off x="7235700" y="2748139"/>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p:nvPr/>
          </p:nvCxnSpPr>
          <p:spPr>
            <a:xfrm flipV="1">
              <a:off x="7684134" y="2772939"/>
              <a:ext cx="988650" cy="103683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Straight Arrow Connector 286"/>
            <p:cNvCxnSpPr/>
            <p:nvPr/>
          </p:nvCxnSpPr>
          <p:spPr>
            <a:xfrm flipV="1">
              <a:off x="6974774" y="3306939"/>
              <a:ext cx="915385" cy="72886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9" name="Straight Arrow Connector 288"/>
            <p:cNvCxnSpPr/>
            <p:nvPr/>
          </p:nvCxnSpPr>
          <p:spPr>
            <a:xfrm flipV="1">
              <a:off x="6914760" y="1943154"/>
              <a:ext cx="307184" cy="114552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Straight Arrow Connector 289"/>
            <p:cNvCxnSpPr/>
            <p:nvPr/>
          </p:nvCxnSpPr>
          <p:spPr>
            <a:xfrm flipV="1">
              <a:off x="6263288" y="1814201"/>
              <a:ext cx="48164" cy="101251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1" name="Straight Arrow Connector 290"/>
            <p:cNvCxnSpPr/>
            <p:nvPr/>
          </p:nvCxnSpPr>
          <p:spPr>
            <a:xfrm flipH="1" flipV="1">
              <a:off x="5422414" y="2160728"/>
              <a:ext cx="311742" cy="85199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2" name="Straight Arrow Connector 291"/>
            <p:cNvCxnSpPr/>
            <p:nvPr/>
          </p:nvCxnSpPr>
          <p:spPr>
            <a:xfrm flipH="1" flipV="1">
              <a:off x="5034371" y="2478235"/>
              <a:ext cx="452319" cy="83106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3" name="Straight Arrow Connector 302"/>
            <p:cNvCxnSpPr/>
            <p:nvPr/>
          </p:nvCxnSpPr>
          <p:spPr>
            <a:xfrm flipH="1" flipV="1">
              <a:off x="4516980" y="2713425"/>
              <a:ext cx="540113" cy="70368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4" name="Straight Arrow Connector 303"/>
            <p:cNvCxnSpPr/>
            <p:nvPr/>
          </p:nvCxnSpPr>
          <p:spPr>
            <a:xfrm flipV="1">
              <a:off x="6926483" y="1704785"/>
              <a:ext cx="229029" cy="11650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flipV="1">
              <a:off x="6852747" y="2302662"/>
              <a:ext cx="431720" cy="1353154"/>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7614746" y="1927523"/>
              <a:ext cx="642736" cy="92330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Straight Arrow Connector 307"/>
            <p:cNvCxnSpPr/>
            <p:nvPr/>
          </p:nvCxnSpPr>
          <p:spPr>
            <a:xfrm flipV="1">
              <a:off x="8134469" y="2740324"/>
              <a:ext cx="838121" cy="802170"/>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Straight Arrow Connector 309"/>
            <p:cNvCxnSpPr/>
            <p:nvPr/>
          </p:nvCxnSpPr>
          <p:spPr>
            <a:xfrm flipV="1">
              <a:off x="7541389" y="3482785"/>
              <a:ext cx="954463" cy="572558"/>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p:cNvCxnSpPr>
              <a:endCxn id="296" idx="3"/>
            </p:cNvCxnSpPr>
            <p:nvPr/>
          </p:nvCxnSpPr>
          <p:spPr>
            <a:xfrm flipV="1">
              <a:off x="7361635" y="3561096"/>
              <a:ext cx="829315" cy="564586"/>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a:endCxn id="665" idx="3"/>
            </p:cNvCxnSpPr>
            <p:nvPr/>
          </p:nvCxnSpPr>
          <p:spPr>
            <a:xfrm flipV="1">
              <a:off x="7000689" y="4026907"/>
              <a:ext cx="648625" cy="58123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H="1" flipV="1">
              <a:off x="5018006" y="2783308"/>
              <a:ext cx="566377" cy="740912"/>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H="1" flipV="1">
              <a:off x="4701483" y="3748508"/>
              <a:ext cx="718779" cy="63540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H="1" flipV="1">
              <a:off x="5279821" y="3420262"/>
              <a:ext cx="515580" cy="826881"/>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H="1" flipV="1">
              <a:off x="5314990" y="3732878"/>
              <a:ext cx="652350" cy="79952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H="1" flipV="1">
              <a:off x="5307175" y="2658262"/>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9" name="Straight Arrow Connector 328"/>
            <p:cNvCxnSpPr/>
            <p:nvPr/>
          </p:nvCxnSpPr>
          <p:spPr>
            <a:xfrm flipH="1" flipV="1">
              <a:off x="5490836" y="2818477"/>
              <a:ext cx="367088" cy="916759"/>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0" name="Straight Arrow Connector 329"/>
            <p:cNvCxnSpPr>
              <a:endCxn id="294" idx="3"/>
            </p:cNvCxnSpPr>
            <p:nvPr/>
          </p:nvCxnSpPr>
          <p:spPr>
            <a:xfrm flipV="1">
              <a:off x="6256508" y="2870134"/>
              <a:ext cx="139419" cy="1162087"/>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H="1" flipV="1">
              <a:off x="6065267" y="2306570"/>
              <a:ext cx="85733" cy="101054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a:endCxn id="696" idx="6"/>
            </p:cNvCxnSpPr>
            <p:nvPr/>
          </p:nvCxnSpPr>
          <p:spPr>
            <a:xfrm flipV="1">
              <a:off x="6338570" y="3252297"/>
              <a:ext cx="285514" cy="1033925"/>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6440170" y="2388631"/>
              <a:ext cx="176082" cy="1202023"/>
            </a:xfrm>
            <a:prstGeom prst="straightConnector1">
              <a:avLst/>
            </a:prstGeom>
            <a:ln w="63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349" name="TextBox 348"/>
          <p:cNvSpPr txBox="1"/>
          <p:nvPr/>
        </p:nvSpPr>
        <p:spPr>
          <a:xfrm>
            <a:off x="1865065" y="5647129"/>
            <a:ext cx="2884083" cy="830997"/>
          </a:xfrm>
          <a:prstGeom prst="rect">
            <a:avLst/>
          </a:prstGeom>
          <a:solidFill>
            <a:srgbClr val="FF6600"/>
          </a:solidFill>
        </p:spPr>
        <p:txBody>
          <a:bodyPr wrap="square" rtlCol="0">
            <a:spAutoFit/>
          </a:bodyPr>
          <a:lstStyle/>
          <a:p>
            <a:pPr algn="ctr"/>
            <a:r>
              <a:rPr lang="en-US" sz="2400" b="1" dirty="0" smtClean="0"/>
              <a:t>Your samples are insulators!!</a:t>
            </a:r>
            <a:endParaRPr lang="en-US" sz="2400" b="1" dirty="0"/>
          </a:p>
        </p:txBody>
      </p:sp>
      <p:grpSp>
        <p:nvGrpSpPr>
          <p:cNvPr id="272" name="Group 271"/>
          <p:cNvGrpSpPr/>
          <p:nvPr/>
        </p:nvGrpSpPr>
        <p:grpSpPr>
          <a:xfrm>
            <a:off x="3310015" y="4085637"/>
            <a:ext cx="5062693" cy="500572"/>
            <a:chOff x="3310015" y="4085637"/>
            <a:chExt cx="5062693" cy="500572"/>
          </a:xfrm>
        </p:grpSpPr>
        <p:sp>
          <p:nvSpPr>
            <p:cNvPr id="357" name="TextBox 356"/>
            <p:cNvSpPr txBox="1"/>
            <p:nvPr/>
          </p:nvSpPr>
          <p:spPr>
            <a:xfrm>
              <a:off x="3634082" y="4097397"/>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sp>
          <p:nvSpPr>
            <p:cNvPr id="359" name="TextBox 358"/>
            <p:cNvSpPr txBox="1"/>
            <p:nvPr/>
          </p:nvSpPr>
          <p:spPr>
            <a:xfrm>
              <a:off x="4022126" y="4109156"/>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sp>
          <p:nvSpPr>
            <p:cNvPr id="360" name="TextBox 359"/>
            <p:cNvSpPr txBox="1"/>
            <p:nvPr/>
          </p:nvSpPr>
          <p:spPr>
            <a:xfrm>
              <a:off x="4263182" y="4097397"/>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sp>
          <p:nvSpPr>
            <p:cNvPr id="362" name="TextBox 361"/>
            <p:cNvSpPr txBox="1"/>
            <p:nvPr/>
          </p:nvSpPr>
          <p:spPr>
            <a:xfrm>
              <a:off x="3345989" y="4097397"/>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sp>
          <p:nvSpPr>
            <p:cNvPr id="364" name="TextBox 363"/>
            <p:cNvSpPr txBox="1"/>
            <p:nvPr/>
          </p:nvSpPr>
          <p:spPr>
            <a:xfrm>
              <a:off x="8102457" y="4085637"/>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sp>
          <p:nvSpPr>
            <p:cNvPr id="365" name="TextBox 364"/>
            <p:cNvSpPr txBox="1"/>
            <p:nvPr/>
          </p:nvSpPr>
          <p:spPr>
            <a:xfrm>
              <a:off x="7461597" y="4103277"/>
              <a:ext cx="270251" cy="276999"/>
            </a:xfrm>
            <a:prstGeom prst="rect">
              <a:avLst/>
            </a:prstGeom>
            <a:noFill/>
          </p:spPr>
          <p:txBody>
            <a:bodyPr wrap="none" rtlCol="0">
              <a:spAutoFit/>
            </a:bodyPr>
            <a:lstStyle/>
            <a:p>
              <a:r>
                <a:rPr kumimoji="1" lang="en-US" altLang="ja-JP" sz="1200" dirty="0" smtClean="0">
                  <a:solidFill>
                    <a:srgbClr val="FF6600"/>
                  </a:solidFill>
                </a:rPr>
                <a:t>e</a:t>
              </a:r>
              <a:endParaRPr kumimoji="1" lang="ja-JP" altLang="en-US" sz="1200" dirty="0">
                <a:solidFill>
                  <a:srgbClr val="FF6600"/>
                </a:solidFill>
              </a:endParaRPr>
            </a:p>
          </p:txBody>
        </p:sp>
        <p:cxnSp>
          <p:nvCxnSpPr>
            <p:cNvPr id="245" name="Straight Connector 244"/>
            <p:cNvCxnSpPr/>
            <p:nvPr/>
          </p:nvCxnSpPr>
          <p:spPr>
            <a:xfrm flipV="1">
              <a:off x="3886200" y="4114800"/>
              <a:ext cx="435566" cy="0"/>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flipV="1">
              <a:off x="3310015" y="4120680"/>
              <a:ext cx="435566" cy="0"/>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4478451" y="4132440"/>
              <a:ext cx="366208" cy="124503"/>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4854736" y="4291194"/>
              <a:ext cx="348569" cy="295015"/>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flipH="1">
              <a:off x="7732053" y="4139348"/>
              <a:ext cx="487405" cy="2472"/>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flipH="1">
              <a:off x="7165633" y="4271175"/>
              <a:ext cx="295965" cy="258535"/>
            </a:xfrm>
            <a:prstGeom prst="line">
              <a:avLst/>
            </a:prstGeom>
            <a:ln w="2540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154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w="25400" cmpd="sng">
          <a:solidFill>
            <a:schemeClr val="tx1"/>
          </a:solidFill>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19050" cap="flat" cmpd="sng" algn="ctr">
          <a:solidFill>
            <a:srgbClr val="00FF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tx1"/>
        </a:solidFill>
        <a:ln w="19050" cap="flat" cmpd="sng" algn="ctr">
          <a:solidFill>
            <a:srgbClr val="00FF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19050" cap="flat" cmpd="sng" algn="ctr">
          <a:solidFill>
            <a:srgbClr val="00FF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tx1"/>
        </a:solidFill>
        <a:ln w="19050" cap="flat" cmpd="sng" algn="ctr">
          <a:solidFill>
            <a:srgbClr val="00FF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rgbClr val="00FF00"/>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default.thmx</Template>
  <TotalTime>3683</TotalTime>
  <Words>4545</Words>
  <Application>Microsoft Office PowerPoint</Application>
  <PresentationFormat>On-screen Show (4:3)</PresentationFormat>
  <Paragraphs>637</Paragraphs>
  <Slides>59</Slides>
  <Notes>38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ＭＳ Ｐゴシック</vt:lpstr>
      <vt:lpstr>Arial</vt:lpstr>
      <vt:lpstr>Arial</vt:lpstr>
      <vt:lpstr>Calibri</vt:lpstr>
      <vt:lpstr>Cambria Math</vt:lpstr>
      <vt:lpstr>Times New Roman</vt:lpstr>
      <vt:lpstr>Wingdings</vt:lpstr>
      <vt:lpstr>default</vt:lpstr>
      <vt:lpstr>Default Design</vt:lpstr>
      <vt:lpstr>1_Default Design</vt:lpstr>
      <vt:lpstr>SIMS Basics</vt:lpstr>
      <vt:lpstr>Secondary Ion Mass Spectrometer (SIMS)</vt:lpstr>
      <vt:lpstr>Secondary Ion Mass Spectrometer (SIMS)</vt:lpstr>
      <vt:lpstr>PowerPoint Presentation</vt:lpstr>
      <vt:lpstr>PowerPoint Presentation</vt:lpstr>
      <vt:lpstr>Most of elements in periodic table are ionized</vt:lpstr>
      <vt:lpstr>Sputtering: Ejection of atoms</vt:lpstr>
      <vt:lpstr>Secondary Ion Generation</vt:lpstr>
      <vt:lpstr>Sample charging by the loss of electron</vt:lpstr>
      <vt:lpstr>Sample charging by the loss of electron</vt:lpstr>
      <vt:lpstr>Sample charging by the loss of electron</vt:lpstr>
      <vt:lpstr>Secondary Ion Mass Spectrometer (SIMS)</vt:lpstr>
      <vt:lpstr>PowerPoint Presentation</vt:lpstr>
      <vt:lpstr>PowerPoint Presentation</vt:lpstr>
      <vt:lpstr>PowerPoint Presentation</vt:lpstr>
      <vt:lpstr>Secondary Ion Mass Spectrometer (SIMS)</vt:lpstr>
      <vt:lpstr>PowerPoint Presentation</vt:lpstr>
      <vt:lpstr>PowerPoint Presentation</vt:lpstr>
      <vt:lpstr>Spot size vs. primary ion beam intensity vs. analytical precision</vt:lpstr>
      <vt:lpstr>PowerPoint Presentation</vt:lpstr>
      <vt:lpstr>PowerPoint Presentation</vt:lpstr>
      <vt:lpstr>PowerPoint Presentation</vt:lpstr>
      <vt:lpstr>On our instrument there are actually multiple slits for better tuning control on the mass resolving power</vt:lpstr>
      <vt:lpstr>PowerPoint Presentation</vt:lpstr>
      <vt:lpstr>PowerPoint Presentation</vt:lpstr>
      <vt:lpstr>PowerPoint Presentation</vt:lpstr>
      <vt:lpstr>What causes matrix effects?</vt:lpstr>
      <vt:lpstr>PowerPoint Presentation</vt:lpstr>
      <vt:lpstr>PowerPoint Presentation</vt:lpstr>
      <vt:lpstr>Improved optical resolution on the WiscSIMS IMS-1280</vt:lpstr>
      <vt:lpstr>PowerPoint Presentation</vt:lpstr>
      <vt:lpstr>Too much topography becomes our enemy…</vt:lpstr>
      <vt:lpstr>PowerPoint Presentation</vt:lpstr>
      <vt:lpstr>SIMS yields spatially resolved isotopic data. An in-situ technique</vt:lpstr>
      <vt:lpstr>SIMS yields spatially resolved isotopic data. An in-situ technique</vt:lpstr>
      <vt:lpstr>SIMS yields spatially resolved isotopic data. An in-situ technique</vt:lpstr>
      <vt:lpstr>SIMS yields spatially resolved isotopic data. An in-situ technique</vt:lpstr>
      <vt:lpstr>SIMS yields spatially resolved isotopic data. An in-situ technique</vt:lpstr>
      <vt:lpstr>SIMS yields spatially resolved isotopic data. An in-situ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SIMS Basics</dc:title>
  <dc:creator>Noriko Kita</dc:creator>
  <cp:lastModifiedBy>Nina Carranco</cp:lastModifiedBy>
  <cp:revision>299</cp:revision>
  <dcterms:created xsi:type="dcterms:W3CDTF">2013-06-21T02:01:33Z</dcterms:created>
  <dcterms:modified xsi:type="dcterms:W3CDTF">2014-04-22T01:56:43Z</dcterms:modified>
</cp:coreProperties>
</file>